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5"/>
  </p:notesMasterIdLst>
  <p:sldIdLst>
    <p:sldId id="256" r:id="rId2"/>
    <p:sldId id="257" r:id="rId3"/>
    <p:sldId id="258" r:id="rId4"/>
    <p:sldId id="259" r:id="rId5"/>
    <p:sldId id="260" r:id="rId6"/>
    <p:sldId id="261" r:id="rId7"/>
    <p:sldId id="262" r:id="rId8"/>
    <p:sldId id="263" r:id="rId9"/>
    <p:sldId id="272" r:id="rId10"/>
    <p:sldId id="273" r:id="rId11"/>
    <p:sldId id="264" r:id="rId12"/>
    <p:sldId id="266" r:id="rId13"/>
    <p:sldId id="265" r:id="rId14"/>
    <p:sldId id="267" r:id="rId15"/>
    <p:sldId id="268" r:id="rId16"/>
    <p:sldId id="269" r:id="rId17"/>
    <p:sldId id="270" r:id="rId18"/>
    <p:sldId id="271"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300" r:id="rId43"/>
    <p:sldId id="297" r:id="rId4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5" d="100"/>
          <a:sy n="75" d="100"/>
        </p:scale>
        <p:origin x="-1236" y="16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tmp>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CEA0A2D-AD98-4B25-BC26-8E6348C56B1C}" type="datetimeFigureOut">
              <a:rPr lang="en-US" smtClean="0"/>
              <a:t>11/26/2024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0BEB5DB-2FA6-414F-BE34-0F1257603330}" type="slidenum">
              <a:rPr lang="en-US" smtClean="0"/>
              <a:t>‹#›</a:t>
            </a:fld>
            <a:endParaRPr lang="en-US"/>
          </a:p>
        </p:txBody>
      </p:sp>
    </p:spTree>
    <p:extLst>
      <p:ext uri="{BB962C8B-B14F-4D97-AF65-F5344CB8AC3E}">
        <p14:creationId xmlns:p14="http://schemas.microsoft.com/office/powerpoint/2010/main" val="1221585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1F368C49-354C-4558-8186-FEB4BA298F4F}" type="datetimeFigureOut">
              <a:rPr lang="en-US" smtClean="0"/>
              <a:t>11/26/2024</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E616C026-A08D-4DA1-BDDF-0B13D6F56BDF}"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F368C49-354C-4558-8186-FEB4BA298F4F}" type="datetimeFigureOut">
              <a:rPr lang="en-US" smtClean="0"/>
              <a:t>11/26/2024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16C026-A08D-4DA1-BDDF-0B13D6F56BD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F368C49-354C-4558-8186-FEB4BA298F4F}" type="datetimeFigureOut">
              <a:rPr lang="en-US" smtClean="0"/>
              <a:t>11/26/2024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16C026-A08D-4DA1-BDDF-0B13D6F56BD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1F368C49-354C-4558-8186-FEB4BA298F4F}" type="datetimeFigureOut">
              <a:rPr lang="en-US" smtClean="0"/>
              <a:t>11/26/2024</a:t>
            </a:fld>
            <a:endParaRPr lang="en-US"/>
          </a:p>
        </p:txBody>
      </p:sp>
      <p:sp>
        <p:nvSpPr>
          <p:cNvPr id="9" name="Slide Number Placeholder 8"/>
          <p:cNvSpPr>
            <a:spLocks noGrp="1"/>
          </p:cNvSpPr>
          <p:nvPr>
            <p:ph type="sldNum" sz="quarter" idx="15"/>
          </p:nvPr>
        </p:nvSpPr>
        <p:spPr/>
        <p:txBody>
          <a:bodyPr rtlCol="0"/>
          <a:lstStyle/>
          <a:p>
            <a:fld id="{E616C026-A08D-4DA1-BDDF-0B13D6F56BDF}"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1F368C49-354C-4558-8186-FEB4BA298F4F}" type="datetimeFigureOut">
              <a:rPr lang="en-US" smtClean="0"/>
              <a:t>11/26/2024</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E616C026-A08D-4DA1-BDDF-0B13D6F56BDF}"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1F368C49-354C-4558-8186-FEB4BA298F4F}" type="datetimeFigureOut">
              <a:rPr lang="en-US" smtClean="0"/>
              <a:t>11/26/2024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16C026-A08D-4DA1-BDDF-0B13D6F56BDF}" type="slidenum">
              <a:rPr lang="en-US" smtClean="0"/>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1F368C49-354C-4558-8186-FEB4BA298F4F}" type="datetimeFigureOut">
              <a:rPr lang="en-US" smtClean="0"/>
              <a:t>11/26/2024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16C026-A08D-4DA1-BDDF-0B13D6F56BDF}" type="slidenum">
              <a:rPr lang="en-US" smtClean="0"/>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1F368C49-354C-4558-8186-FEB4BA298F4F}" type="datetimeFigureOut">
              <a:rPr lang="en-US" smtClean="0"/>
              <a:t>11/26/2024</a:t>
            </a:fld>
            <a:endParaRPr lang="en-US"/>
          </a:p>
        </p:txBody>
      </p:sp>
      <p:sp>
        <p:nvSpPr>
          <p:cNvPr id="7" name="Slide Number Placeholder 6"/>
          <p:cNvSpPr>
            <a:spLocks noGrp="1"/>
          </p:cNvSpPr>
          <p:nvPr>
            <p:ph type="sldNum" sz="quarter" idx="11"/>
          </p:nvPr>
        </p:nvSpPr>
        <p:spPr/>
        <p:txBody>
          <a:bodyPr rtlCol="0"/>
          <a:lstStyle/>
          <a:p>
            <a:fld id="{E616C026-A08D-4DA1-BDDF-0B13D6F56BDF}"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368C49-354C-4558-8186-FEB4BA298F4F}" type="datetimeFigureOut">
              <a:rPr lang="en-US" smtClean="0"/>
              <a:t>11/26/2024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16C026-A08D-4DA1-BDDF-0B13D6F56BD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1F368C49-354C-4558-8186-FEB4BA298F4F}" type="datetimeFigureOut">
              <a:rPr lang="en-US" smtClean="0"/>
              <a:t>11/26/2024</a:t>
            </a:fld>
            <a:endParaRPr lang="en-US"/>
          </a:p>
        </p:txBody>
      </p:sp>
      <p:sp>
        <p:nvSpPr>
          <p:cNvPr id="22" name="Slide Number Placeholder 21"/>
          <p:cNvSpPr>
            <a:spLocks noGrp="1"/>
          </p:cNvSpPr>
          <p:nvPr>
            <p:ph type="sldNum" sz="quarter" idx="15"/>
          </p:nvPr>
        </p:nvSpPr>
        <p:spPr/>
        <p:txBody>
          <a:bodyPr rtlCol="0"/>
          <a:lstStyle/>
          <a:p>
            <a:fld id="{E616C026-A08D-4DA1-BDDF-0B13D6F56BDF}"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1F368C49-354C-4558-8186-FEB4BA298F4F}" type="datetimeFigureOut">
              <a:rPr lang="en-US" smtClean="0"/>
              <a:t>11/26/2024</a:t>
            </a:fld>
            <a:endParaRPr lang="en-US"/>
          </a:p>
        </p:txBody>
      </p:sp>
      <p:sp>
        <p:nvSpPr>
          <p:cNvPr id="18" name="Slide Number Placeholder 17"/>
          <p:cNvSpPr>
            <a:spLocks noGrp="1"/>
          </p:cNvSpPr>
          <p:nvPr>
            <p:ph type="sldNum" sz="quarter" idx="11"/>
          </p:nvPr>
        </p:nvSpPr>
        <p:spPr/>
        <p:txBody>
          <a:bodyPr rtlCol="0"/>
          <a:lstStyle/>
          <a:p>
            <a:fld id="{E616C026-A08D-4DA1-BDDF-0B13D6F56BDF}"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1F368C49-354C-4558-8186-FEB4BA298F4F}" type="datetimeFigureOut">
              <a:rPr lang="en-US" smtClean="0"/>
              <a:t>11/26/2024</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E616C026-A08D-4DA1-BDDF-0B13D6F56BD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609600"/>
            <a:ext cx="6629400" cy="1066800"/>
          </a:xfrm>
        </p:spPr>
        <p:txBody>
          <a:bodyPr>
            <a:normAutofit/>
          </a:bodyPr>
          <a:lstStyle/>
          <a:p>
            <a:r>
              <a:rPr lang="en-US" u="sng" dirty="0" smtClean="0"/>
              <a:t>Energy Consumption and Prediction</a:t>
            </a:r>
            <a:endParaRPr lang="en-US" u="sng" dirty="0"/>
          </a:p>
        </p:txBody>
      </p:sp>
      <p:sp>
        <p:nvSpPr>
          <p:cNvPr id="3" name="Subtitle 2"/>
          <p:cNvSpPr>
            <a:spLocks noGrp="1"/>
          </p:cNvSpPr>
          <p:nvPr>
            <p:ph type="subTitle" idx="1"/>
          </p:nvPr>
        </p:nvSpPr>
        <p:spPr>
          <a:xfrm>
            <a:off x="3810000" y="8001000"/>
            <a:ext cx="5943600" cy="533400"/>
          </a:xfrm>
        </p:spPr>
        <p:txBody>
          <a:bodyPr>
            <a:normAutofit/>
          </a:bodyPr>
          <a:lstStyle/>
          <a:p>
            <a:endParaRPr lang="en-US" i="1" dirty="0" smtClean="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43400" y="2362200"/>
            <a:ext cx="4191000" cy="259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4572000" y="5719464"/>
            <a:ext cx="3962400" cy="646331"/>
          </a:xfrm>
          <a:prstGeom prst="rect">
            <a:avLst/>
          </a:prstGeom>
          <a:noFill/>
        </p:spPr>
        <p:txBody>
          <a:bodyPr wrap="square" rtlCol="0">
            <a:spAutoFit/>
          </a:bodyPr>
          <a:lstStyle/>
          <a:p>
            <a:r>
              <a:rPr lang="en-US" dirty="0" smtClean="0"/>
              <a:t>Presented by:</a:t>
            </a:r>
          </a:p>
          <a:p>
            <a:r>
              <a:rPr lang="en-US" dirty="0"/>
              <a:t> </a:t>
            </a:r>
            <a:r>
              <a:rPr lang="en-US" dirty="0" smtClean="0"/>
              <a:t>          </a:t>
            </a:r>
            <a:r>
              <a:rPr lang="en-US" dirty="0" err="1" smtClean="0"/>
              <a:t>Tasleemfirdous</a:t>
            </a:r>
            <a:endParaRPr lang="en-US" dirty="0"/>
          </a:p>
        </p:txBody>
      </p:sp>
    </p:spTree>
    <p:extLst>
      <p:ext uri="{BB962C8B-B14F-4D97-AF65-F5344CB8AC3E}">
        <p14:creationId xmlns:p14="http://schemas.microsoft.com/office/powerpoint/2010/main" val="29388023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609600"/>
            <a:ext cx="8077200" cy="2585323"/>
          </a:xfrm>
          <a:prstGeom prst="rect">
            <a:avLst/>
          </a:prstGeom>
          <a:noFill/>
        </p:spPr>
        <p:txBody>
          <a:bodyPr wrap="square" rtlCol="0">
            <a:spAutoFit/>
          </a:bodyPr>
          <a:lstStyle/>
          <a:p>
            <a:pPr marL="285750" indent="-285750">
              <a:buFont typeface="Wingdings" pitchFamily="2" charset="2"/>
              <a:buChar char="v"/>
            </a:pPr>
            <a:r>
              <a:rPr lang="en-US" b="1" u="sng" dirty="0"/>
              <a:t>Pie Chart</a:t>
            </a:r>
            <a:r>
              <a:rPr lang="en-US" dirty="0"/>
              <a:t> :  Easily see the percentage of total power consumption attributed to each sub-meter.</a:t>
            </a:r>
          </a:p>
          <a:p>
            <a:r>
              <a:rPr lang="en-US" dirty="0"/>
              <a:t>-&gt; This can help identify which areas or devices consume the most power</a:t>
            </a:r>
            <a:r>
              <a:rPr lang="en-US" dirty="0" smtClean="0"/>
              <a:t>.</a:t>
            </a:r>
            <a:endParaRPr lang="en-US" dirty="0"/>
          </a:p>
          <a:p>
            <a:r>
              <a:rPr lang="en-US" b="1" dirty="0"/>
              <a:t>    </a:t>
            </a:r>
            <a:r>
              <a:rPr lang="en-US" b="1" u="sng" dirty="0" smtClean="0"/>
              <a:t>Observation</a:t>
            </a:r>
            <a:endParaRPr lang="en-US" b="1" u="sng" dirty="0"/>
          </a:p>
          <a:p>
            <a:endParaRPr lang="en-US" u="sng" dirty="0"/>
          </a:p>
          <a:p>
            <a:r>
              <a:rPr lang="en-US" dirty="0"/>
              <a:t>-&gt;Here the </a:t>
            </a:r>
            <a:r>
              <a:rPr lang="en-US" dirty="0" smtClean="0"/>
              <a:t>sub metering _3  </a:t>
            </a:r>
            <a:r>
              <a:rPr lang="en-US" dirty="0"/>
              <a:t>have the highest percentage of Energy Consumption among all the Sub metering areas.</a:t>
            </a:r>
          </a:p>
          <a:p>
            <a:endParaRPr lang="en-US" dirty="0"/>
          </a:p>
          <a:p>
            <a:endParaRPr lang="en-US" dirty="0"/>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2917924"/>
            <a:ext cx="6629401" cy="28732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24191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61998" y="914400"/>
            <a:ext cx="7772402" cy="2031325"/>
          </a:xfrm>
          <a:prstGeom prst="rect">
            <a:avLst/>
          </a:prstGeom>
          <a:noFill/>
        </p:spPr>
        <p:txBody>
          <a:bodyPr wrap="square" rtlCol="0">
            <a:spAutoFit/>
          </a:bodyPr>
          <a:lstStyle/>
          <a:p>
            <a:pPr marL="285750" indent="-285750">
              <a:buFont typeface="Wingdings" pitchFamily="2" charset="2"/>
              <a:buChar char="v"/>
            </a:pPr>
            <a:r>
              <a:rPr lang="en-US" b="1" u="sng" dirty="0"/>
              <a:t>Heat Map</a:t>
            </a:r>
            <a:r>
              <a:rPr lang="en-US" dirty="0"/>
              <a:t> : Here this </a:t>
            </a:r>
            <a:r>
              <a:rPr lang="en-US" dirty="0" smtClean="0"/>
              <a:t>heat map  </a:t>
            </a:r>
            <a:r>
              <a:rPr lang="en-US" dirty="0"/>
              <a:t>will display the correlation values between each pair of variables, ranging from -1 (strong negative correlation) to +1 (strong positive correlation</a:t>
            </a:r>
            <a:r>
              <a:rPr lang="en-US" dirty="0" smtClean="0"/>
              <a:t>).</a:t>
            </a:r>
            <a:endParaRPr lang="en-US" dirty="0"/>
          </a:p>
          <a:p>
            <a:r>
              <a:rPr lang="en-US" dirty="0"/>
              <a:t>-&gt; Values close to 0 indicate little to no linear relationship.</a:t>
            </a:r>
          </a:p>
          <a:p>
            <a:endParaRPr lang="en-US" dirty="0"/>
          </a:p>
          <a:p>
            <a:r>
              <a:rPr lang="en-US" dirty="0" smtClean="0"/>
              <a:t/>
            </a:r>
            <a:br>
              <a:rPr lang="en-US" dirty="0" smtClean="0"/>
            </a:br>
            <a:endParaRPr lang="en-US" dirty="0"/>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flipH="1" flipV="1">
            <a:off x="762000" y="2362200"/>
            <a:ext cx="6934200"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97304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 y="1295400"/>
            <a:ext cx="7162800" cy="646331"/>
          </a:xfrm>
          <a:prstGeom prst="rect">
            <a:avLst/>
          </a:prstGeom>
          <a:noFill/>
        </p:spPr>
        <p:txBody>
          <a:bodyPr wrap="square" rtlCol="0">
            <a:spAutoFit/>
          </a:bodyPr>
          <a:lstStyle/>
          <a:p>
            <a:pPr marL="285750" indent="-285750">
              <a:buFont typeface="Wingdings" pitchFamily="2" charset="2"/>
              <a:buChar char="v"/>
            </a:pPr>
            <a:r>
              <a:rPr lang="en-US" b="1" u="sng" dirty="0" smtClean="0"/>
              <a:t>Pair plot </a:t>
            </a:r>
            <a:r>
              <a:rPr lang="en-US" dirty="0" smtClean="0"/>
              <a:t>:</a:t>
            </a:r>
            <a:r>
              <a:rPr lang="en-US" dirty="0"/>
              <a:t> help us understand how these energy-related metrics are related to each other</a:t>
            </a:r>
            <a:r>
              <a:rPr lang="en-US" dirty="0" smtClean="0"/>
              <a:t>.</a:t>
            </a:r>
            <a:endParaRPr lang="en-US" dirty="0"/>
          </a:p>
        </p:txBody>
      </p:sp>
      <p:pic>
        <p:nvPicPr>
          <p:cNvPr id="614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0" y="2218730"/>
            <a:ext cx="6324600" cy="4386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55328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Smart Features</a:t>
            </a:r>
            <a:endParaRPr lang="en-US" sz="2800" dirty="0"/>
          </a:p>
        </p:txBody>
      </p:sp>
      <p:sp>
        <p:nvSpPr>
          <p:cNvPr id="3" name="Content Placeholder 2"/>
          <p:cNvSpPr>
            <a:spLocks noGrp="1"/>
          </p:cNvSpPr>
          <p:nvPr>
            <p:ph sz="quarter" idx="1"/>
          </p:nvPr>
        </p:nvSpPr>
        <p:spPr/>
        <p:txBody>
          <a:bodyPr/>
          <a:lstStyle/>
          <a:p>
            <a:pPr>
              <a:buFont typeface="Wingdings" pitchFamily="2" charset="2"/>
              <a:buChar char="§"/>
            </a:pPr>
            <a:r>
              <a:rPr lang="en-US" dirty="0" smtClean="0"/>
              <a:t> </a:t>
            </a:r>
            <a:r>
              <a:rPr lang="en-US" sz="1800" b="1" dirty="0"/>
              <a:t>Data encoding</a:t>
            </a:r>
            <a:r>
              <a:rPr lang="en-US" sz="1800" dirty="0"/>
              <a:t> is the process of converting categorical data into a numerical format so that it can be effectively used by machine learning </a:t>
            </a:r>
            <a:r>
              <a:rPr lang="en-US" sz="1800" dirty="0" smtClean="0"/>
              <a:t>algorithms.</a:t>
            </a:r>
          </a:p>
          <a:p>
            <a:pPr>
              <a:buFont typeface="Wingdings" pitchFamily="2" charset="2"/>
              <a:buChar char="§"/>
            </a:pPr>
            <a:r>
              <a:rPr lang="en-US" sz="1800" dirty="0"/>
              <a:t> we </a:t>
            </a:r>
            <a:r>
              <a:rPr lang="en-US" sz="1800" dirty="0" smtClean="0"/>
              <a:t> convert </a:t>
            </a:r>
            <a:r>
              <a:rPr lang="en-US" sz="1800" dirty="0"/>
              <a:t>data to the proper type to perform the future prediction</a:t>
            </a:r>
            <a:r>
              <a:rPr lang="en-US" sz="1800" dirty="0" smtClean="0"/>
              <a:t>.</a:t>
            </a:r>
          </a:p>
          <a:p>
            <a:pPr marL="0" indent="0">
              <a:buNone/>
            </a:pPr>
            <a:endParaRPr lang="en-US" sz="1800" dirty="0" smtClean="0"/>
          </a:p>
          <a:p>
            <a:pPr marL="0" indent="0">
              <a:buNone/>
            </a:pPr>
            <a:endParaRPr lang="en-US" sz="1800" dirty="0" smtClean="0"/>
          </a:p>
          <a:p>
            <a:pPr marL="0" indent="0">
              <a:buNone/>
            </a:pPr>
            <a:endParaRPr lang="en-US" sz="1800" dirty="0"/>
          </a:p>
        </p:txBody>
      </p:sp>
      <p:sp>
        <p:nvSpPr>
          <p:cNvPr id="4" name="Rounded Rectangle 3"/>
          <p:cNvSpPr/>
          <p:nvPr/>
        </p:nvSpPr>
        <p:spPr>
          <a:xfrm>
            <a:off x="762000" y="3886200"/>
            <a:ext cx="2209800"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Date and Time columns</a:t>
            </a:r>
            <a:endParaRPr lang="en-US" dirty="0"/>
          </a:p>
        </p:txBody>
      </p:sp>
      <p:sp>
        <p:nvSpPr>
          <p:cNvPr id="5" name="Right Arrow 4"/>
          <p:cNvSpPr/>
          <p:nvPr/>
        </p:nvSpPr>
        <p:spPr>
          <a:xfrm flipV="1">
            <a:off x="3352800" y="4114798"/>
            <a:ext cx="1676400" cy="45719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562600" y="3276600"/>
            <a:ext cx="1905000" cy="838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Year</a:t>
            </a:r>
          </a:p>
          <a:p>
            <a:pPr algn="ctr"/>
            <a:r>
              <a:rPr lang="en-US" dirty="0" smtClean="0"/>
              <a:t>Month</a:t>
            </a:r>
          </a:p>
          <a:p>
            <a:pPr algn="ctr"/>
            <a:r>
              <a:rPr lang="en-US" dirty="0" smtClean="0"/>
              <a:t>Day</a:t>
            </a:r>
            <a:endParaRPr lang="en-US" dirty="0"/>
          </a:p>
        </p:txBody>
      </p:sp>
      <p:sp>
        <p:nvSpPr>
          <p:cNvPr id="7" name="Oval 6"/>
          <p:cNvSpPr/>
          <p:nvPr/>
        </p:nvSpPr>
        <p:spPr>
          <a:xfrm>
            <a:off x="5562600" y="4800600"/>
            <a:ext cx="19050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Hours </a:t>
            </a:r>
          </a:p>
          <a:p>
            <a:pPr algn="ctr"/>
            <a:r>
              <a:rPr lang="en-US" dirty="0" smtClean="0"/>
              <a:t>Minutes</a:t>
            </a:r>
            <a:endParaRPr lang="en-US" dirty="0"/>
          </a:p>
        </p:txBody>
      </p:sp>
    </p:spTree>
    <p:extLst>
      <p:ext uri="{BB962C8B-B14F-4D97-AF65-F5344CB8AC3E}">
        <p14:creationId xmlns:p14="http://schemas.microsoft.com/office/powerpoint/2010/main" val="30388739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457200"/>
            <a:ext cx="7543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3635829"/>
            <a:ext cx="7772400" cy="2667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Oval 3"/>
          <p:cNvSpPr/>
          <p:nvPr/>
        </p:nvSpPr>
        <p:spPr>
          <a:xfrm>
            <a:off x="228600" y="3124201"/>
            <a:ext cx="7848600" cy="381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Green –Voltage     Orange – GRP          Blue - GAP</a:t>
            </a:r>
            <a:endParaRPr lang="en-US" dirty="0"/>
          </a:p>
        </p:txBody>
      </p:sp>
      <p:sp>
        <p:nvSpPr>
          <p:cNvPr id="2" name="TextBox 1"/>
          <p:cNvSpPr txBox="1"/>
          <p:nvPr/>
        </p:nvSpPr>
        <p:spPr>
          <a:xfrm>
            <a:off x="2362200" y="0"/>
            <a:ext cx="4648200" cy="369332"/>
          </a:xfrm>
          <a:prstGeom prst="rect">
            <a:avLst/>
          </a:prstGeom>
          <a:noFill/>
        </p:spPr>
        <p:txBody>
          <a:bodyPr wrap="square" rtlCol="0">
            <a:spAutoFit/>
          </a:bodyPr>
          <a:lstStyle/>
          <a:p>
            <a:r>
              <a:rPr lang="en-US" b="1" dirty="0" smtClean="0"/>
              <a:t>Visualize on the encoded data</a:t>
            </a:r>
            <a:endParaRPr lang="en-US" b="1" dirty="0"/>
          </a:p>
        </p:txBody>
      </p:sp>
    </p:spTree>
    <p:extLst>
      <p:ext uri="{BB962C8B-B14F-4D97-AF65-F5344CB8AC3E}">
        <p14:creationId xmlns:p14="http://schemas.microsoft.com/office/powerpoint/2010/main" val="6623999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6800" y="609600"/>
            <a:ext cx="6324600" cy="1981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smtClean="0"/>
              <a:t>Check whether </a:t>
            </a:r>
            <a:r>
              <a:rPr lang="en-US" sz="2000" dirty="0"/>
              <a:t>the day is a holiday or not </a:t>
            </a:r>
            <a:r>
              <a:rPr lang="en-US" sz="2000" dirty="0" smtClean="0"/>
              <a:t>.</a:t>
            </a:r>
          </a:p>
          <a:p>
            <a:endParaRPr lang="en-US" sz="2000" dirty="0"/>
          </a:p>
          <a:p>
            <a:r>
              <a:rPr lang="en-US" sz="2000" dirty="0"/>
              <a:t>Find if </a:t>
            </a:r>
            <a:r>
              <a:rPr lang="en-US" sz="2000" dirty="0" smtClean="0"/>
              <a:t>there </a:t>
            </a:r>
            <a:r>
              <a:rPr lang="en-US" sz="2000" dirty="0"/>
              <a:t>is sunlight during the time given in the dataset </a:t>
            </a:r>
            <a:r>
              <a:rPr lang="en-US" sz="2000" dirty="0"/>
              <a:t>.</a:t>
            </a:r>
            <a:endParaRPr lang="en-US" sz="2000" dirty="0"/>
          </a:p>
          <a:p>
            <a:pPr algn="ctr"/>
            <a:endParaRPr lang="en-US" sz="2000" dirty="0"/>
          </a:p>
        </p:txBody>
      </p:sp>
      <p:cxnSp>
        <p:nvCxnSpPr>
          <p:cNvPr id="4" name="Straight Connector 3"/>
          <p:cNvCxnSpPr/>
          <p:nvPr/>
        </p:nvCxnSpPr>
        <p:spPr>
          <a:xfrm>
            <a:off x="4114800" y="2590800"/>
            <a:ext cx="0" cy="1219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H="1">
            <a:off x="2438400" y="3810000"/>
            <a:ext cx="16764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4114800" y="3810000"/>
            <a:ext cx="20574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3810000"/>
            <a:ext cx="0" cy="762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6172200" y="3810000"/>
            <a:ext cx="0" cy="762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4" name="Diamond 13"/>
          <p:cNvSpPr/>
          <p:nvPr/>
        </p:nvSpPr>
        <p:spPr>
          <a:xfrm>
            <a:off x="1028700" y="4800600"/>
            <a:ext cx="2819400" cy="19812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(0 = not </a:t>
            </a:r>
            <a:r>
              <a:rPr lang="en-US" dirty="0" smtClean="0"/>
              <a:t>holiday)</a:t>
            </a:r>
          </a:p>
          <a:p>
            <a:r>
              <a:rPr lang="en-US" dirty="0" smtClean="0"/>
              <a:t>(1=holiday)</a:t>
            </a:r>
            <a:endParaRPr lang="en-US" dirty="0"/>
          </a:p>
        </p:txBody>
      </p:sp>
      <p:sp>
        <p:nvSpPr>
          <p:cNvPr id="15" name="Diamond 14"/>
          <p:cNvSpPr/>
          <p:nvPr/>
        </p:nvSpPr>
        <p:spPr>
          <a:xfrm>
            <a:off x="4572000" y="4953000"/>
            <a:ext cx="3124200" cy="18288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(0600-1800 </a:t>
            </a:r>
            <a:r>
              <a:rPr lang="en-US" dirty="0"/>
              <a:t>hours </a:t>
            </a:r>
            <a:r>
              <a:rPr lang="en-US" dirty="0" smtClean="0"/>
              <a:t>-1 </a:t>
            </a:r>
            <a:r>
              <a:rPr lang="en-US" dirty="0"/>
              <a:t>(light )</a:t>
            </a:r>
            <a:r>
              <a:rPr lang="en-US" dirty="0" smtClean="0"/>
              <a:t>else(0</a:t>
            </a:r>
            <a:r>
              <a:rPr lang="en-US" dirty="0"/>
              <a:t>)</a:t>
            </a:r>
          </a:p>
          <a:p>
            <a:pPr algn="ctr"/>
            <a:endParaRPr lang="en-US" dirty="0"/>
          </a:p>
        </p:txBody>
      </p:sp>
    </p:spTree>
    <p:extLst>
      <p:ext uri="{BB962C8B-B14F-4D97-AF65-F5344CB8AC3E}">
        <p14:creationId xmlns:p14="http://schemas.microsoft.com/office/powerpoint/2010/main" val="30015483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447800" y="2057400"/>
            <a:ext cx="5410200" cy="2438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u="sng" dirty="0"/>
              <a:t>Predictions using Machine Learning Models</a:t>
            </a:r>
            <a:r>
              <a:rPr lang="en-US" dirty="0"/>
              <a:t>:</a:t>
            </a:r>
          </a:p>
        </p:txBody>
      </p:sp>
      <p:sp>
        <p:nvSpPr>
          <p:cNvPr id="4" name="Oval 3"/>
          <p:cNvSpPr/>
          <p:nvPr/>
        </p:nvSpPr>
        <p:spPr>
          <a:xfrm>
            <a:off x="381000" y="533400"/>
            <a:ext cx="2133600" cy="838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smtClean="0"/>
              <a:t>Model Magic</a:t>
            </a:r>
            <a:endParaRPr lang="en-US" u="sng" dirty="0"/>
          </a:p>
        </p:txBody>
      </p:sp>
    </p:spTree>
    <p:extLst>
      <p:ext uri="{BB962C8B-B14F-4D97-AF65-F5344CB8AC3E}">
        <p14:creationId xmlns:p14="http://schemas.microsoft.com/office/powerpoint/2010/main" val="59629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0" y="1143000"/>
            <a:ext cx="5638800" cy="2585323"/>
          </a:xfrm>
          <a:prstGeom prst="rect">
            <a:avLst/>
          </a:prstGeom>
          <a:noFill/>
        </p:spPr>
        <p:txBody>
          <a:bodyPr wrap="square" rtlCol="0">
            <a:spAutoFit/>
          </a:bodyPr>
          <a:lstStyle/>
          <a:p>
            <a:r>
              <a:rPr lang="en-US" b="1" i="1" u="sng" dirty="0"/>
              <a:t>Basic ML Models</a:t>
            </a:r>
            <a:r>
              <a:rPr lang="en-US" b="1" u="sng" dirty="0"/>
              <a:t> </a:t>
            </a:r>
            <a:r>
              <a:rPr lang="en-US" dirty="0" smtClean="0"/>
              <a:t>:</a:t>
            </a:r>
          </a:p>
          <a:p>
            <a:endParaRPr lang="en-US" dirty="0"/>
          </a:p>
          <a:p>
            <a:endParaRPr lang="en-US" dirty="0"/>
          </a:p>
          <a:p>
            <a:pPr marL="285750" indent="-285750">
              <a:buFont typeface="Wingdings" pitchFamily="2" charset="2"/>
              <a:buChar char="q"/>
            </a:pPr>
            <a:r>
              <a:rPr lang="en-US" dirty="0" smtClean="0"/>
              <a:t> Linear Regression</a:t>
            </a:r>
          </a:p>
          <a:p>
            <a:endParaRPr lang="en-US" dirty="0"/>
          </a:p>
          <a:p>
            <a:pPr marL="285750" indent="-285750">
              <a:buFont typeface="Wingdings" pitchFamily="2" charset="2"/>
              <a:buChar char="q"/>
            </a:pPr>
            <a:r>
              <a:rPr lang="en-US" dirty="0" smtClean="0"/>
              <a:t> Lasso Regression</a:t>
            </a:r>
          </a:p>
          <a:p>
            <a:endParaRPr lang="en-US" dirty="0"/>
          </a:p>
          <a:p>
            <a:pPr marL="285750" indent="-285750">
              <a:buFont typeface="Wingdings" pitchFamily="2" charset="2"/>
              <a:buChar char="q"/>
            </a:pPr>
            <a:r>
              <a:rPr lang="en-US" dirty="0" smtClean="0"/>
              <a:t> Ridge </a:t>
            </a:r>
            <a:r>
              <a:rPr lang="en-US" dirty="0"/>
              <a:t>Regression</a:t>
            </a:r>
          </a:p>
          <a:p>
            <a:endParaRPr lang="en-US" dirty="0"/>
          </a:p>
        </p:txBody>
      </p:sp>
    </p:spTree>
    <p:extLst>
      <p:ext uri="{BB962C8B-B14F-4D97-AF65-F5344CB8AC3E}">
        <p14:creationId xmlns:p14="http://schemas.microsoft.com/office/powerpoint/2010/main" val="25766709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295400"/>
            <a:ext cx="3581400" cy="3997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3400" y="2189162"/>
            <a:ext cx="4038600" cy="2687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57200" y="5292726"/>
            <a:ext cx="8305800" cy="923330"/>
          </a:xfrm>
          <a:prstGeom prst="rect">
            <a:avLst/>
          </a:prstGeom>
          <a:noFill/>
        </p:spPr>
        <p:txBody>
          <a:bodyPr wrap="square" rtlCol="0">
            <a:spAutoFit/>
          </a:bodyPr>
          <a:lstStyle/>
          <a:p>
            <a:r>
              <a:rPr lang="en-US" dirty="0" smtClean="0"/>
              <a:t>       Linear Regression                                        </a:t>
            </a:r>
            <a:r>
              <a:rPr lang="en-US" dirty="0"/>
              <a:t>Lasso Regression</a:t>
            </a:r>
          </a:p>
          <a:p>
            <a:r>
              <a:rPr lang="en-US" dirty="0" smtClean="0"/>
              <a:t>   </a:t>
            </a:r>
          </a:p>
          <a:p>
            <a:r>
              <a:rPr lang="en-US" dirty="0"/>
              <a:t> </a:t>
            </a:r>
            <a:r>
              <a:rPr lang="en-US" dirty="0" smtClean="0"/>
              <a:t>                                                                          </a:t>
            </a:r>
            <a:endParaRPr lang="en-US" dirty="0"/>
          </a:p>
        </p:txBody>
      </p:sp>
    </p:spTree>
    <p:extLst>
      <p:ext uri="{BB962C8B-B14F-4D97-AF65-F5344CB8AC3E}">
        <p14:creationId xmlns:p14="http://schemas.microsoft.com/office/powerpoint/2010/main" val="3309510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524000" y="609600"/>
            <a:ext cx="5867400"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Steps to Implement the ML Models</a:t>
            </a:r>
            <a:endParaRPr lang="en-US" dirty="0"/>
          </a:p>
        </p:txBody>
      </p:sp>
      <p:sp>
        <p:nvSpPr>
          <p:cNvPr id="3" name="TextBox 2"/>
          <p:cNvSpPr txBox="1"/>
          <p:nvPr/>
        </p:nvSpPr>
        <p:spPr>
          <a:xfrm>
            <a:off x="914399" y="2362200"/>
            <a:ext cx="7620001" cy="2585323"/>
          </a:xfrm>
          <a:prstGeom prst="rect">
            <a:avLst/>
          </a:prstGeom>
          <a:noFill/>
        </p:spPr>
        <p:txBody>
          <a:bodyPr wrap="square" rtlCol="0">
            <a:spAutoFit/>
          </a:bodyPr>
          <a:lstStyle/>
          <a:p>
            <a:endParaRPr lang="en-US" dirty="0" smtClean="0"/>
          </a:p>
          <a:p>
            <a:pPr marL="285750" indent="-285750">
              <a:buFont typeface="Wingdings" pitchFamily="2" charset="2"/>
              <a:buChar char="Ø"/>
            </a:pPr>
            <a:r>
              <a:rPr lang="en-US" dirty="0" smtClean="0"/>
              <a:t>Select </a:t>
            </a:r>
            <a:r>
              <a:rPr lang="en-US" dirty="0"/>
              <a:t>the feature and target columns.</a:t>
            </a:r>
          </a:p>
          <a:p>
            <a:pPr marL="285750" indent="-285750">
              <a:buFont typeface="Wingdings" pitchFamily="2" charset="2"/>
              <a:buChar char="Ø"/>
            </a:pPr>
            <a:r>
              <a:rPr lang="en-US" dirty="0"/>
              <a:t>Decide the variables predict (target), such as </a:t>
            </a:r>
            <a:r>
              <a:rPr lang="en-US" dirty="0" smtClean="0"/>
              <a:t>Global active power</a:t>
            </a:r>
            <a:endParaRPr lang="en-US" dirty="0"/>
          </a:p>
          <a:p>
            <a:r>
              <a:rPr lang="en-US" dirty="0"/>
              <a:t>choose the predictors (features), such as Voltage, </a:t>
            </a:r>
            <a:r>
              <a:rPr lang="en-US" dirty="0" smtClean="0"/>
              <a:t>Global intensity</a:t>
            </a:r>
            <a:r>
              <a:rPr lang="en-US" dirty="0"/>
              <a:t>, </a:t>
            </a:r>
            <a:r>
              <a:rPr lang="en-US" dirty="0" smtClean="0"/>
              <a:t>etc.</a:t>
            </a:r>
          </a:p>
          <a:p>
            <a:pPr marL="285750" indent="-285750">
              <a:buFont typeface="Wingdings" pitchFamily="2" charset="2"/>
              <a:buChar char="Ø"/>
            </a:pPr>
            <a:r>
              <a:rPr lang="en-US" dirty="0" smtClean="0"/>
              <a:t>Split </a:t>
            </a:r>
            <a:r>
              <a:rPr lang="en-US" dirty="0"/>
              <a:t>the data into training and testing sets.</a:t>
            </a:r>
          </a:p>
          <a:p>
            <a:pPr marL="285750" indent="-285750">
              <a:buFont typeface="Wingdings" pitchFamily="2" charset="2"/>
              <a:buChar char="Ø"/>
            </a:pPr>
            <a:r>
              <a:rPr lang="en-US" dirty="0"/>
              <a:t>Use a </a:t>
            </a:r>
            <a:r>
              <a:rPr lang="en-US" dirty="0" smtClean="0"/>
              <a:t> </a:t>
            </a:r>
            <a:r>
              <a:rPr lang="en-US" dirty="0"/>
              <a:t>regression model to train on the dataset.</a:t>
            </a:r>
          </a:p>
          <a:p>
            <a:pPr marL="285750" indent="-285750">
              <a:buFont typeface="Wingdings" pitchFamily="2" charset="2"/>
              <a:buChar char="Ø"/>
            </a:pPr>
            <a:r>
              <a:rPr lang="en-US" dirty="0"/>
              <a:t>Evaluate the model's accuracy by using Mean Squared Error (MSE) or R-squared.</a:t>
            </a:r>
          </a:p>
          <a:p>
            <a:endParaRPr lang="en-US" dirty="0"/>
          </a:p>
        </p:txBody>
      </p:sp>
    </p:spTree>
    <p:extLst>
      <p:ext uri="{BB962C8B-B14F-4D97-AF65-F5344CB8AC3E}">
        <p14:creationId xmlns:p14="http://schemas.microsoft.com/office/powerpoint/2010/main" val="12850393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smtClean="0"/>
              <a:t>Agenda</a:t>
            </a:r>
            <a:endParaRPr lang="en-US" sz="2800" u="sng" dirty="0"/>
          </a:p>
        </p:txBody>
      </p:sp>
      <p:sp>
        <p:nvSpPr>
          <p:cNvPr id="3" name="Content Placeholder 2"/>
          <p:cNvSpPr>
            <a:spLocks noGrp="1"/>
          </p:cNvSpPr>
          <p:nvPr>
            <p:ph sz="quarter" idx="1"/>
          </p:nvPr>
        </p:nvSpPr>
        <p:spPr>
          <a:xfrm>
            <a:off x="838200" y="1981200"/>
            <a:ext cx="7086600" cy="3810000"/>
          </a:xfrm>
        </p:spPr>
        <p:txBody>
          <a:bodyPr>
            <a:normAutofit/>
          </a:bodyPr>
          <a:lstStyle/>
          <a:p>
            <a:r>
              <a:rPr lang="en-US" sz="1800" dirty="0" smtClean="0"/>
              <a:t>Overview</a:t>
            </a:r>
            <a:endParaRPr lang="en-US" sz="1800" dirty="0"/>
          </a:p>
          <a:p>
            <a:r>
              <a:rPr lang="en-US" sz="1800" dirty="0" smtClean="0"/>
              <a:t>Know </a:t>
            </a:r>
            <a:r>
              <a:rPr lang="en-US" sz="1800" dirty="0"/>
              <a:t>the Data </a:t>
            </a:r>
          </a:p>
          <a:p>
            <a:r>
              <a:rPr lang="en-US" sz="1800" dirty="0" smtClean="0"/>
              <a:t>Clean </a:t>
            </a:r>
            <a:r>
              <a:rPr lang="en-US" sz="1800" dirty="0"/>
              <a:t>&amp; Prep </a:t>
            </a:r>
            <a:r>
              <a:rPr lang="en-US" sz="1800" dirty="0" smtClean="0"/>
              <a:t>  </a:t>
            </a:r>
            <a:r>
              <a:rPr lang="en-US" sz="1800" dirty="0"/>
              <a:t>[Milestone 1</a:t>
            </a:r>
            <a:r>
              <a:rPr lang="en-US" sz="1800" dirty="0" smtClean="0"/>
              <a:t>]</a:t>
            </a:r>
            <a:endParaRPr lang="en-US" sz="1800" dirty="0"/>
          </a:p>
          <a:p>
            <a:r>
              <a:rPr lang="en-US" sz="1800" dirty="0" smtClean="0"/>
              <a:t>See </a:t>
            </a:r>
            <a:r>
              <a:rPr lang="en-US" sz="1800" dirty="0"/>
              <a:t>the </a:t>
            </a:r>
            <a:r>
              <a:rPr lang="en-US" sz="1800" dirty="0" smtClean="0"/>
              <a:t>Story  </a:t>
            </a:r>
            <a:r>
              <a:rPr lang="en-US" sz="1800" dirty="0"/>
              <a:t>[Milestone </a:t>
            </a:r>
            <a:r>
              <a:rPr lang="en-US" sz="1800" dirty="0" smtClean="0"/>
              <a:t>2]</a:t>
            </a:r>
          </a:p>
          <a:p>
            <a:r>
              <a:rPr lang="en-US" sz="1800" dirty="0" smtClean="0"/>
              <a:t>Smart </a:t>
            </a:r>
            <a:r>
              <a:rPr lang="en-US" sz="1800" dirty="0"/>
              <a:t>Features </a:t>
            </a:r>
          </a:p>
          <a:p>
            <a:r>
              <a:rPr lang="en-US" sz="1800" dirty="0" smtClean="0"/>
              <a:t>Model </a:t>
            </a:r>
            <a:r>
              <a:rPr lang="en-US" sz="1800" dirty="0"/>
              <a:t>Magic </a:t>
            </a:r>
            <a:r>
              <a:rPr lang="en-US" sz="1800" dirty="0" smtClean="0"/>
              <a:t>  </a:t>
            </a:r>
            <a:r>
              <a:rPr lang="en-US" sz="1800" dirty="0"/>
              <a:t>[Milestone </a:t>
            </a:r>
            <a:r>
              <a:rPr lang="en-US" sz="1800" dirty="0" smtClean="0"/>
              <a:t>3]</a:t>
            </a:r>
            <a:endParaRPr lang="en-US" sz="1800" dirty="0"/>
          </a:p>
          <a:p>
            <a:r>
              <a:rPr lang="en-US" sz="1800" dirty="0" smtClean="0"/>
              <a:t>Powerful </a:t>
            </a:r>
            <a:r>
              <a:rPr lang="en-US" sz="1800" dirty="0"/>
              <a:t>Forecasts </a:t>
            </a:r>
            <a:r>
              <a:rPr lang="en-US" sz="1800" dirty="0" smtClean="0"/>
              <a:t> </a:t>
            </a:r>
            <a:r>
              <a:rPr lang="en-US" sz="1800" dirty="0"/>
              <a:t>[Milestone </a:t>
            </a:r>
            <a:r>
              <a:rPr lang="en-US" sz="1800" dirty="0" smtClean="0"/>
              <a:t>4]</a:t>
            </a:r>
            <a:endParaRPr lang="en-US" sz="1800" dirty="0"/>
          </a:p>
          <a:p>
            <a:r>
              <a:rPr lang="en-US" sz="1800" dirty="0" smtClean="0"/>
              <a:t>Wrap-Up </a:t>
            </a:r>
          </a:p>
          <a:p>
            <a:pPr marL="0" indent="0">
              <a:buNone/>
            </a:pPr>
            <a:endParaRPr lang="en-US" dirty="0"/>
          </a:p>
        </p:txBody>
      </p:sp>
    </p:spTree>
    <p:extLst>
      <p:ext uri="{BB962C8B-B14F-4D97-AF65-F5344CB8AC3E}">
        <p14:creationId xmlns:p14="http://schemas.microsoft.com/office/powerpoint/2010/main" val="42466423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685800" y="304800"/>
            <a:ext cx="7467600" cy="838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Compare  the   Machine Learning  Models </a:t>
            </a:r>
            <a:endParaRPr lang="en-US" dirty="0"/>
          </a:p>
        </p:txBody>
      </p:sp>
      <p:pic>
        <p:nvPicPr>
          <p:cNvPr id="4" name="Picture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2209801"/>
            <a:ext cx="7848600" cy="2209799"/>
          </a:xfrm>
          <a:prstGeom prst="rect">
            <a:avLst/>
          </a:prstGeom>
        </p:spPr>
      </p:pic>
    </p:spTree>
    <p:extLst>
      <p:ext uri="{BB962C8B-B14F-4D97-AF65-F5344CB8AC3E}">
        <p14:creationId xmlns:p14="http://schemas.microsoft.com/office/powerpoint/2010/main" val="29051133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381000" y="228600"/>
            <a:ext cx="2743200" cy="838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Graphs</a:t>
            </a:r>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676400"/>
            <a:ext cx="7239000" cy="4360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98531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0944" y="304800"/>
            <a:ext cx="7024688"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381000" y="4495800"/>
            <a:ext cx="8298542" cy="2031325"/>
          </a:xfrm>
          <a:prstGeom prst="rect">
            <a:avLst/>
          </a:prstGeom>
          <a:noFill/>
        </p:spPr>
        <p:txBody>
          <a:bodyPr wrap="square" rtlCol="0">
            <a:spAutoFit/>
          </a:bodyPr>
          <a:lstStyle/>
          <a:p>
            <a:r>
              <a:rPr lang="en-US" sz="1400" b="1" dirty="0"/>
              <a:t>Linear Regression (Blue</a:t>
            </a:r>
            <a:r>
              <a:rPr lang="en-US" sz="1400" b="1" dirty="0" smtClean="0"/>
              <a:t>): </a:t>
            </a:r>
            <a:r>
              <a:rPr lang="en-US" sz="1400" dirty="0"/>
              <a:t>Achieved an </a:t>
            </a:r>
            <a:r>
              <a:rPr lang="en-US" sz="1400" dirty="0" smtClean="0"/>
              <a:t>R </a:t>
            </a:r>
            <a:r>
              <a:rPr lang="en-US" sz="1400" dirty="0"/>
              <a:t>2 score of 1.0 and the lowest RMSE, indicating a very strong fit and high accuracy in terms of predictions.</a:t>
            </a:r>
            <a:endParaRPr lang="en-US" sz="1400" b="1" dirty="0" smtClean="0"/>
          </a:p>
          <a:p>
            <a:endParaRPr lang="en-US" sz="1400" b="1" dirty="0" smtClean="0"/>
          </a:p>
          <a:p>
            <a:r>
              <a:rPr lang="en-US" sz="1400" b="1" dirty="0" smtClean="0"/>
              <a:t>Ridge </a:t>
            </a:r>
            <a:r>
              <a:rPr lang="en-US" sz="1400" b="1" dirty="0"/>
              <a:t>Regression (Green):</a:t>
            </a:r>
            <a:r>
              <a:rPr lang="en-US" sz="1400" dirty="0"/>
              <a:t> Also had an </a:t>
            </a:r>
            <a:r>
              <a:rPr lang="en-US" sz="1400" dirty="0" smtClean="0"/>
              <a:t> </a:t>
            </a:r>
            <a:r>
              <a:rPr lang="en-US" sz="1400" dirty="0"/>
              <a:t>R 2 score of 1.0 with a slightly higher RMSE than Linear Regression, indicating that while it still explains all variance in the </a:t>
            </a:r>
            <a:r>
              <a:rPr lang="en-US" sz="1400" dirty="0" smtClean="0"/>
              <a:t>data</a:t>
            </a:r>
            <a:r>
              <a:rPr lang="en-US" sz="1400" dirty="0"/>
              <a:t>.</a:t>
            </a:r>
            <a:endParaRPr lang="en-US" sz="1400" dirty="0" smtClean="0"/>
          </a:p>
          <a:p>
            <a:endParaRPr lang="en-US" sz="1400" b="1" dirty="0" smtClean="0"/>
          </a:p>
          <a:p>
            <a:r>
              <a:rPr lang="en-US" sz="1400" b="1" dirty="0" smtClean="0"/>
              <a:t>Lasso </a:t>
            </a:r>
            <a:r>
              <a:rPr lang="en-US" sz="1400" b="1" dirty="0"/>
              <a:t>Regression (Orange):</a:t>
            </a:r>
            <a:r>
              <a:rPr lang="en-US" sz="1400" dirty="0"/>
              <a:t> Also achieved </a:t>
            </a:r>
            <a:r>
              <a:rPr lang="en-US" sz="1400" dirty="0" smtClean="0"/>
              <a:t>an R </a:t>
            </a:r>
            <a:r>
              <a:rPr lang="en-US" sz="1400" dirty="0"/>
              <a:t>2 score of 1.0 but had the highest RMSE, suggesting it might not be the best model for this dataset since its predictions are less accurate compared to the other two models.</a:t>
            </a:r>
            <a:endParaRPr lang="en-US" sz="1400" b="1" dirty="0"/>
          </a:p>
        </p:txBody>
      </p:sp>
    </p:spTree>
    <p:extLst>
      <p:ext uri="{BB962C8B-B14F-4D97-AF65-F5344CB8AC3E}">
        <p14:creationId xmlns:p14="http://schemas.microsoft.com/office/powerpoint/2010/main" val="6843770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ocument 1"/>
          <p:cNvSpPr/>
          <p:nvPr/>
        </p:nvSpPr>
        <p:spPr>
          <a:xfrm>
            <a:off x="1600200" y="2324100"/>
            <a:ext cx="5486400" cy="140970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u="sng" dirty="0" smtClean="0"/>
              <a:t>MODEL ANALYSIS</a:t>
            </a:r>
            <a:endParaRPr lang="en-US" b="1" u="sng" dirty="0"/>
          </a:p>
        </p:txBody>
      </p:sp>
      <p:sp>
        <p:nvSpPr>
          <p:cNvPr id="3" name="Oval 2"/>
          <p:cNvSpPr/>
          <p:nvPr/>
        </p:nvSpPr>
        <p:spPr>
          <a:xfrm>
            <a:off x="228600" y="533400"/>
            <a:ext cx="1905000" cy="76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smtClean="0"/>
              <a:t>Powerful Forecast</a:t>
            </a:r>
            <a:endParaRPr lang="en-US" u="sng" dirty="0"/>
          </a:p>
        </p:txBody>
      </p:sp>
    </p:spTree>
    <p:extLst>
      <p:ext uri="{BB962C8B-B14F-4D97-AF65-F5344CB8AC3E}">
        <p14:creationId xmlns:p14="http://schemas.microsoft.com/office/powerpoint/2010/main" val="6301618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295400"/>
            <a:ext cx="7315200"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707317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457200"/>
            <a:ext cx="7086600" cy="5078313"/>
          </a:xfrm>
          <a:prstGeom prst="rect">
            <a:avLst/>
          </a:prstGeom>
          <a:noFill/>
        </p:spPr>
        <p:txBody>
          <a:bodyPr wrap="square" rtlCol="0">
            <a:spAutoFit/>
          </a:bodyPr>
          <a:lstStyle/>
          <a:p>
            <a:r>
              <a:rPr lang="en-US" b="1" u="sng" dirty="0"/>
              <a:t>ARIMA (</a:t>
            </a:r>
            <a:r>
              <a:rPr lang="en-US" b="1" u="sng" dirty="0" smtClean="0"/>
              <a:t>Auto regression  </a:t>
            </a:r>
            <a:r>
              <a:rPr lang="en-US" b="1" u="sng" dirty="0"/>
              <a:t>Integrated Moving Average) </a:t>
            </a:r>
            <a:r>
              <a:rPr lang="en-US" b="1" u="sng" dirty="0" smtClean="0"/>
              <a:t>:</a:t>
            </a:r>
          </a:p>
          <a:p>
            <a:endParaRPr lang="en-US" b="1" dirty="0"/>
          </a:p>
          <a:p>
            <a:endParaRPr lang="en-US" b="1" dirty="0" smtClean="0"/>
          </a:p>
          <a:p>
            <a:endParaRPr lang="en-US" b="1" dirty="0"/>
          </a:p>
          <a:p>
            <a:endParaRPr lang="en-US" b="1" dirty="0" smtClean="0"/>
          </a:p>
          <a:p>
            <a:pPr marL="285750" indent="-285750">
              <a:buFont typeface="Arial" pitchFamily="34" charset="0"/>
              <a:buChar char="•"/>
            </a:pPr>
            <a:r>
              <a:rPr lang="en-US" b="1" dirty="0"/>
              <a:t>ARIMA</a:t>
            </a:r>
            <a:r>
              <a:rPr lang="en-US" dirty="0"/>
              <a:t> is a powerful statistical modeling technique used for </a:t>
            </a:r>
            <a:r>
              <a:rPr lang="en-US" b="1" dirty="0"/>
              <a:t>time series analysis and forecasting</a:t>
            </a:r>
            <a:r>
              <a:rPr lang="en-US" dirty="0"/>
              <a:t>.</a:t>
            </a:r>
          </a:p>
          <a:p>
            <a:pPr marL="285750" indent="-285750">
              <a:buFont typeface="Arial" pitchFamily="34" charset="0"/>
              <a:buChar char="•"/>
            </a:pPr>
            <a:r>
              <a:rPr lang="en-US" dirty="0"/>
              <a:t>It combines three main components:</a:t>
            </a:r>
          </a:p>
          <a:p>
            <a:pPr marL="285750" indent="-285750">
              <a:buFont typeface="Arial" pitchFamily="34" charset="0"/>
              <a:buChar char="•"/>
            </a:pPr>
            <a:r>
              <a:rPr lang="en-US" dirty="0" smtClean="0"/>
              <a:t>Auto Regressive</a:t>
            </a:r>
            <a:r>
              <a:rPr lang="en-US" dirty="0"/>
              <a:t> (AR), Integrated (I), and Moving Average (MA), which are configured through parameters p, d , and q respectively</a:t>
            </a:r>
            <a:r>
              <a:rPr lang="en-US" dirty="0" smtClean="0"/>
              <a:t>.</a:t>
            </a:r>
          </a:p>
          <a:p>
            <a:endParaRPr lang="en-US" dirty="0" smtClean="0"/>
          </a:p>
          <a:p>
            <a:r>
              <a:rPr lang="en-US" b="1" u="sng" dirty="0" smtClean="0"/>
              <a:t>Components </a:t>
            </a:r>
            <a:r>
              <a:rPr lang="en-US" b="1" u="sng" dirty="0"/>
              <a:t>of ARIMA</a:t>
            </a:r>
            <a:endParaRPr lang="en-US" u="sng" dirty="0"/>
          </a:p>
          <a:p>
            <a:endParaRPr lang="en-US" dirty="0"/>
          </a:p>
          <a:p>
            <a:endParaRPr lang="en-US" dirty="0"/>
          </a:p>
          <a:p>
            <a:pPr marL="342900" indent="-342900">
              <a:buAutoNum type="alphaLcParenBoth"/>
            </a:pPr>
            <a:r>
              <a:rPr lang="en-US" dirty="0" smtClean="0"/>
              <a:t>   Auto Regressive </a:t>
            </a:r>
            <a:r>
              <a:rPr lang="en-US" dirty="0"/>
              <a:t>(AR) </a:t>
            </a:r>
            <a:r>
              <a:rPr lang="en-US" dirty="0" smtClean="0"/>
              <a:t>Component</a:t>
            </a:r>
          </a:p>
          <a:p>
            <a:pPr marL="342900" indent="-342900">
              <a:buAutoNum type="alphaLcParenBoth"/>
            </a:pPr>
            <a:r>
              <a:rPr lang="en-US" dirty="0" smtClean="0"/>
              <a:t>   Integrated </a:t>
            </a:r>
            <a:r>
              <a:rPr lang="en-US" dirty="0"/>
              <a:t>(I) </a:t>
            </a:r>
            <a:r>
              <a:rPr lang="en-US" dirty="0" smtClean="0"/>
              <a:t>Component</a:t>
            </a:r>
          </a:p>
          <a:p>
            <a:pPr marL="342900" indent="-342900">
              <a:buAutoNum type="alphaLcParenBoth"/>
            </a:pPr>
            <a:r>
              <a:rPr lang="en-US" dirty="0" smtClean="0"/>
              <a:t>   Moving </a:t>
            </a:r>
            <a:r>
              <a:rPr lang="en-US" dirty="0"/>
              <a:t>Average (MA) Component</a:t>
            </a:r>
            <a:endParaRPr lang="en-US" dirty="0"/>
          </a:p>
        </p:txBody>
      </p:sp>
    </p:spTree>
    <p:extLst>
      <p:ext uri="{BB962C8B-B14F-4D97-AF65-F5344CB8AC3E}">
        <p14:creationId xmlns:p14="http://schemas.microsoft.com/office/powerpoint/2010/main" val="3573801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066800"/>
            <a:ext cx="8413034" cy="1477328"/>
          </a:xfrm>
          <a:prstGeom prst="rect">
            <a:avLst/>
          </a:prstGeom>
          <a:noFill/>
        </p:spPr>
        <p:txBody>
          <a:bodyPr wrap="square" rtlCol="0">
            <a:spAutoFit/>
          </a:bodyPr>
          <a:lstStyle/>
          <a:p>
            <a:r>
              <a:rPr lang="en-US" b="1" dirty="0"/>
              <a:t>Combined Model: </a:t>
            </a:r>
            <a:r>
              <a:rPr lang="en-US" b="1" dirty="0" smtClean="0"/>
              <a:t>ARIMA(p , d , q)</a:t>
            </a:r>
          </a:p>
          <a:p>
            <a:endParaRPr lang="en-US" dirty="0"/>
          </a:p>
          <a:p>
            <a:r>
              <a:rPr lang="en-US" dirty="0" smtClean="0"/>
              <a:t> </a:t>
            </a:r>
            <a:r>
              <a:rPr lang="en-US" dirty="0"/>
              <a:t>The complete ARIMA model is a combination of the AR, I, and MA components</a:t>
            </a:r>
            <a:r>
              <a:rPr lang="en-US" dirty="0" smtClean="0"/>
              <a:t>:</a:t>
            </a:r>
          </a:p>
          <a:p>
            <a:endParaRPr lang="en-US" dirty="0"/>
          </a:p>
          <a:p>
            <a:r>
              <a:rPr lang="en-US" dirty="0" smtClean="0"/>
              <a:t> </a:t>
            </a:r>
            <a:r>
              <a:rPr lang="en-US" dirty="0"/>
              <a:t>𝑌 𝑡 = 𝜇 + ( 1 + 𝜃 1 𝐿 + 𝜃 2 𝐿 2 + ⋯ + 𝜃 𝑞 𝐿 𝑞 ) 𝜖 𝑡</a:t>
            </a:r>
            <a:endParaRPr lang="en-US" dirty="0"/>
          </a:p>
        </p:txBody>
      </p:sp>
      <p:sp>
        <p:nvSpPr>
          <p:cNvPr id="3" name="TextBox 2"/>
          <p:cNvSpPr txBox="1"/>
          <p:nvPr/>
        </p:nvSpPr>
        <p:spPr>
          <a:xfrm>
            <a:off x="914400" y="3048001"/>
            <a:ext cx="6172200" cy="2585323"/>
          </a:xfrm>
          <a:prstGeom prst="rect">
            <a:avLst/>
          </a:prstGeom>
          <a:noFill/>
        </p:spPr>
        <p:txBody>
          <a:bodyPr wrap="square" rtlCol="0">
            <a:spAutoFit/>
          </a:bodyPr>
          <a:lstStyle/>
          <a:p>
            <a:r>
              <a:rPr lang="en-US" dirty="0"/>
              <a:t>Expresses</a:t>
            </a:r>
            <a:r>
              <a:rPr lang="en-US" dirty="0" smtClean="0"/>
              <a:t>,</a:t>
            </a:r>
          </a:p>
          <a:p>
            <a:endParaRPr lang="en-US" dirty="0"/>
          </a:p>
          <a:p>
            <a:r>
              <a:rPr lang="en-US" dirty="0"/>
              <a:t>𝑌 𝑡 as:</a:t>
            </a:r>
          </a:p>
          <a:p>
            <a:r>
              <a:rPr lang="en-US" sz="1600" b="1" dirty="0"/>
              <a:t>AR Part</a:t>
            </a:r>
            <a:r>
              <a:rPr lang="en-US" dirty="0"/>
              <a:t>: Depends on past values ( 𝑝 </a:t>
            </a:r>
            <a:r>
              <a:rPr lang="en-US" dirty="0" smtClean="0"/>
              <a:t>).</a:t>
            </a:r>
          </a:p>
          <a:p>
            <a:endParaRPr lang="en-US" dirty="0"/>
          </a:p>
          <a:p>
            <a:r>
              <a:rPr lang="en-US" sz="1600" b="1" dirty="0"/>
              <a:t>Differencing Part</a:t>
            </a:r>
            <a:r>
              <a:rPr lang="en-US" sz="1600" dirty="0"/>
              <a:t>: </a:t>
            </a:r>
            <a:r>
              <a:rPr lang="en-US" dirty="0"/>
              <a:t>Accounts for trend ( 𝑑 </a:t>
            </a:r>
            <a:r>
              <a:rPr lang="en-US" dirty="0" smtClean="0"/>
              <a:t>).</a:t>
            </a:r>
          </a:p>
          <a:p>
            <a:endParaRPr lang="en-US" dirty="0"/>
          </a:p>
          <a:p>
            <a:r>
              <a:rPr lang="en-US" sz="1600" b="1" dirty="0"/>
              <a:t>MA Part</a:t>
            </a:r>
            <a:r>
              <a:rPr lang="en-US" dirty="0"/>
              <a:t>: Adjusts for past errors ( 𝑞 ).</a:t>
            </a:r>
          </a:p>
          <a:p>
            <a:endParaRPr lang="en-US" dirty="0"/>
          </a:p>
        </p:txBody>
      </p:sp>
    </p:spTree>
    <p:extLst>
      <p:ext uri="{BB962C8B-B14F-4D97-AF65-F5344CB8AC3E}">
        <p14:creationId xmlns:p14="http://schemas.microsoft.com/office/powerpoint/2010/main" val="29324297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990600" y="304800"/>
            <a:ext cx="6705600" cy="838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u="sng" dirty="0" smtClean="0"/>
              <a:t>Steps involve in ARIMA Model</a:t>
            </a:r>
            <a:endParaRPr lang="en-US" b="1" u="sng" dirty="0"/>
          </a:p>
        </p:txBody>
      </p:sp>
      <p:sp>
        <p:nvSpPr>
          <p:cNvPr id="3" name="TextBox 2"/>
          <p:cNvSpPr txBox="1"/>
          <p:nvPr/>
        </p:nvSpPr>
        <p:spPr>
          <a:xfrm>
            <a:off x="685801" y="1600200"/>
            <a:ext cx="7620000" cy="4801314"/>
          </a:xfrm>
          <a:prstGeom prst="rect">
            <a:avLst/>
          </a:prstGeom>
          <a:noFill/>
        </p:spPr>
        <p:txBody>
          <a:bodyPr wrap="square" rtlCol="0">
            <a:spAutoFit/>
          </a:bodyPr>
          <a:lstStyle/>
          <a:p>
            <a:pPr marL="285750" indent="-285750">
              <a:buFont typeface="Arial" pitchFamily="34" charset="0"/>
              <a:buChar char="•"/>
            </a:pPr>
            <a:r>
              <a:rPr lang="en-US" dirty="0" smtClean="0"/>
              <a:t>Install </a:t>
            </a:r>
            <a:r>
              <a:rPr lang="en-US" dirty="0" err="1" smtClean="0"/>
              <a:t>stasmodels</a:t>
            </a:r>
            <a:r>
              <a:rPr lang="en-US" dirty="0" smtClean="0"/>
              <a:t> and import ARIMA .</a:t>
            </a:r>
          </a:p>
          <a:p>
            <a:pPr marL="285750" indent="-285750">
              <a:buFont typeface="Arial" pitchFamily="34" charset="0"/>
              <a:buChar char="•"/>
            </a:pPr>
            <a:endParaRPr lang="en-US" dirty="0"/>
          </a:p>
          <a:p>
            <a:pPr marL="285750" indent="-285750">
              <a:buFont typeface="Arial" pitchFamily="34" charset="0"/>
              <a:buChar char="•"/>
            </a:pPr>
            <a:r>
              <a:rPr lang="en-US" dirty="0" smtClean="0"/>
              <a:t>Check </a:t>
            </a:r>
            <a:r>
              <a:rPr lang="en-US" dirty="0"/>
              <a:t>for </a:t>
            </a:r>
            <a:r>
              <a:rPr lang="en-US" dirty="0" err="1"/>
              <a:t>s</a:t>
            </a:r>
            <a:r>
              <a:rPr lang="en-US" dirty="0" err="1" smtClean="0"/>
              <a:t>tationarity</a:t>
            </a:r>
            <a:r>
              <a:rPr lang="en-US" dirty="0" smtClean="0"/>
              <a:t>.</a:t>
            </a:r>
          </a:p>
          <a:p>
            <a:endParaRPr lang="en-US" dirty="0"/>
          </a:p>
          <a:p>
            <a:pPr marL="285750" indent="-285750">
              <a:buFont typeface="Arial" pitchFamily="34" charset="0"/>
              <a:buChar char="•"/>
            </a:pPr>
            <a:r>
              <a:rPr lang="en-US" dirty="0"/>
              <a:t>Determine AR, MA Orders ( 𝑝 , 𝑞 </a:t>
            </a:r>
            <a:r>
              <a:rPr lang="en-US" dirty="0" smtClean="0"/>
              <a:t>)</a:t>
            </a:r>
          </a:p>
          <a:p>
            <a:r>
              <a:rPr lang="en-US" dirty="0"/>
              <a:t> </a:t>
            </a:r>
            <a:r>
              <a:rPr lang="en-US" dirty="0" smtClean="0"/>
              <a:t>          </a:t>
            </a:r>
            <a:r>
              <a:rPr lang="en-US" dirty="0"/>
              <a:t>Autocorrelation Function (ACF) Plots.(q)</a:t>
            </a:r>
          </a:p>
          <a:p>
            <a:r>
              <a:rPr lang="en-US" dirty="0"/>
              <a:t> </a:t>
            </a:r>
            <a:r>
              <a:rPr lang="en-US" dirty="0" smtClean="0"/>
              <a:t>          Partial </a:t>
            </a:r>
            <a:r>
              <a:rPr lang="en-US" dirty="0"/>
              <a:t>Autocorrelation Function (PACF) Plots.(p</a:t>
            </a:r>
            <a:r>
              <a:rPr lang="en-US" dirty="0" smtClean="0"/>
              <a:t>)</a:t>
            </a:r>
          </a:p>
          <a:p>
            <a:endParaRPr lang="en-US" dirty="0"/>
          </a:p>
          <a:p>
            <a:pPr marL="285750" indent="-285750">
              <a:buFont typeface="Arial" pitchFamily="34" charset="0"/>
              <a:buChar char="•"/>
            </a:pPr>
            <a:r>
              <a:rPr lang="en-US" dirty="0"/>
              <a:t>Fit the ARIMA </a:t>
            </a:r>
            <a:r>
              <a:rPr lang="en-US" dirty="0" smtClean="0"/>
              <a:t>Model</a:t>
            </a:r>
          </a:p>
          <a:p>
            <a:endParaRPr lang="en-US" dirty="0"/>
          </a:p>
          <a:p>
            <a:pPr marL="285750" indent="-285750">
              <a:buFont typeface="Arial" pitchFamily="34" charset="0"/>
              <a:buChar char="•"/>
            </a:pPr>
            <a:r>
              <a:rPr lang="en-US" dirty="0"/>
              <a:t>Evaluate Model </a:t>
            </a:r>
            <a:r>
              <a:rPr lang="en-US" dirty="0" smtClean="0"/>
              <a:t>Fit</a:t>
            </a:r>
          </a:p>
          <a:p>
            <a:endParaRPr lang="en-US" dirty="0"/>
          </a:p>
          <a:p>
            <a:pPr marL="285750" indent="-285750">
              <a:buFont typeface="Arial" pitchFamily="34" charset="0"/>
              <a:buChar char="•"/>
            </a:pPr>
            <a:r>
              <a:rPr lang="en-US" dirty="0" smtClean="0"/>
              <a:t>Forecast</a:t>
            </a:r>
          </a:p>
          <a:p>
            <a:endParaRPr lang="en-US" dirty="0"/>
          </a:p>
          <a:p>
            <a:pPr marL="285750" indent="-285750">
              <a:buFont typeface="Arial" pitchFamily="34" charset="0"/>
              <a:buChar char="•"/>
            </a:pPr>
            <a:r>
              <a:rPr lang="en-US" dirty="0" smtClean="0"/>
              <a:t>Use </a:t>
            </a:r>
            <a:r>
              <a:rPr lang="en-US" dirty="0"/>
              <a:t>the model to predict future values and assess forecast accuracy with RMSE (Root Mean Squared Error).</a:t>
            </a:r>
          </a:p>
          <a:p>
            <a:endParaRPr lang="en-US" dirty="0"/>
          </a:p>
        </p:txBody>
      </p:sp>
    </p:spTree>
    <p:extLst>
      <p:ext uri="{BB962C8B-B14F-4D97-AF65-F5344CB8AC3E}">
        <p14:creationId xmlns:p14="http://schemas.microsoft.com/office/powerpoint/2010/main" val="9797332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381000" y="152400"/>
            <a:ext cx="1524000" cy="838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Graph </a:t>
            </a:r>
            <a:endParaRPr 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5963" y="1265238"/>
            <a:ext cx="5172075" cy="4333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560327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609600"/>
            <a:ext cx="1608133" cy="369332"/>
          </a:xfrm>
          <a:prstGeom prst="rect">
            <a:avLst/>
          </a:prstGeom>
          <a:noFill/>
        </p:spPr>
        <p:txBody>
          <a:bodyPr wrap="none" rtlCol="0">
            <a:spAutoFit/>
          </a:bodyPr>
          <a:lstStyle/>
          <a:p>
            <a:r>
              <a:rPr lang="en-US" b="1" u="sng" dirty="0" smtClean="0"/>
              <a:t>Observation:</a:t>
            </a:r>
            <a:endParaRPr lang="en-US" b="1" u="sng" dirty="0"/>
          </a:p>
        </p:txBody>
      </p:sp>
      <p:sp>
        <p:nvSpPr>
          <p:cNvPr id="3" name="TextBox 2"/>
          <p:cNvSpPr txBox="1"/>
          <p:nvPr/>
        </p:nvSpPr>
        <p:spPr>
          <a:xfrm>
            <a:off x="228600" y="1371600"/>
            <a:ext cx="8915400" cy="5816977"/>
          </a:xfrm>
          <a:prstGeom prst="rect">
            <a:avLst/>
          </a:prstGeom>
          <a:noFill/>
        </p:spPr>
        <p:txBody>
          <a:bodyPr wrap="square" rtlCol="0">
            <a:spAutoFit/>
          </a:bodyPr>
          <a:lstStyle/>
          <a:p>
            <a:r>
              <a:rPr lang="en-US" sz="1600" dirty="0"/>
              <a:t>The plot shows the ARIMA Model Forecast and its comparison to the original time series data.</a:t>
            </a:r>
          </a:p>
          <a:p>
            <a:endParaRPr lang="en-US" sz="1600" dirty="0"/>
          </a:p>
          <a:p>
            <a:pPr marL="285750" indent="-285750">
              <a:buFont typeface="Arial" pitchFamily="34" charset="0"/>
              <a:buChar char="•"/>
            </a:pPr>
            <a:r>
              <a:rPr lang="en-US" sz="1600" b="1" dirty="0"/>
              <a:t>Original (Blue Line):</a:t>
            </a:r>
            <a:endParaRPr lang="en-US" sz="1600" dirty="0"/>
          </a:p>
          <a:p>
            <a:r>
              <a:rPr lang="en-US" sz="1600" dirty="0"/>
              <a:t>The blue line represents the actual observed data over time.</a:t>
            </a:r>
          </a:p>
          <a:p>
            <a:r>
              <a:rPr lang="en-US" sz="1600" dirty="0"/>
              <a:t>There is a significant amount of fluctuation in the data, with noticeable spikes.</a:t>
            </a:r>
          </a:p>
          <a:p>
            <a:pPr marL="285750" indent="-285750">
              <a:buFont typeface="Arial" pitchFamily="34" charset="0"/>
              <a:buChar char="•"/>
            </a:pPr>
            <a:r>
              <a:rPr lang="en-US" sz="1600" b="1" dirty="0"/>
              <a:t>Forecast (Red Line):</a:t>
            </a:r>
            <a:endParaRPr lang="en-US" sz="1600" dirty="0"/>
          </a:p>
          <a:p>
            <a:r>
              <a:rPr lang="en-US" sz="1600" dirty="0"/>
              <a:t>The red line represents the ARIMA model's predicted values for the test period.</a:t>
            </a:r>
          </a:p>
          <a:p>
            <a:r>
              <a:rPr lang="en-US" sz="1600" dirty="0"/>
              <a:t>The forecast appears nearly constant or flat, failing to capture the variations or trends present in the original data</a:t>
            </a:r>
            <a:r>
              <a:rPr lang="en-US" sz="1600" dirty="0" smtClean="0"/>
              <a:t>.</a:t>
            </a:r>
          </a:p>
          <a:p>
            <a:endParaRPr lang="en-US" sz="1600" dirty="0"/>
          </a:p>
          <a:p>
            <a:pPr marL="285750" indent="-285750">
              <a:buFont typeface="Wingdings" pitchFamily="2" charset="2"/>
              <a:buChar char="§"/>
            </a:pPr>
            <a:r>
              <a:rPr lang="en-US" sz="1600" b="1" dirty="0"/>
              <a:t>Model Performance:</a:t>
            </a:r>
            <a:endParaRPr lang="en-US" sz="1600" dirty="0"/>
          </a:p>
          <a:p>
            <a:r>
              <a:rPr lang="en-US" sz="1600" dirty="0"/>
              <a:t>The ARIMA model does not seem to adequately represent the underlying pattern of the data.</a:t>
            </a:r>
          </a:p>
          <a:p>
            <a:r>
              <a:rPr lang="en-US" sz="1600" dirty="0"/>
              <a:t>It might have predicted a flat trend because:</a:t>
            </a:r>
          </a:p>
          <a:p>
            <a:r>
              <a:rPr lang="en-US" sz="1600" dirty="0"/>
              <a:t>The model could be </a:t>
            </a:r>
            <a:r>
              <a:rPr lang="en-US" sz="1600" dirty="0" smtClean="0"/>
              <a:t>under fitting </a:t>
            </a:r>
            <a:r>
              <a:rPr lang="en-US" sz="1600" dirty="0"/>
              <a:t>the data.</a:t>
            </a:r>
          </a:p>
          <a:p>
            <a:r>
              <a:rPr lang="en-US" sz="1600" dirty="0"/>
              <a:t>The model parameters ( 𝑝 , 𝑑 , 𝑞 ) may not be optimal</a:t>
            </a:r>
            <a:r>
              <a:rPr lang="en-US" sz="1600" dirty="0" smtClean="0"/>
              <a:t>.</a:t>
            </a:r>
          </a:p>
          <a:p>
            <a:endParaRPr lang="en-US" sz="1600" dirty="0"/>
          </a:p>
          <a:p>
            <a:pPr marL="285750" indent="-285750">
              <a:buFont typeface="Wingdings" pitchFamily="2" charset="2"/>
              <a:buChar char="§"/>
            </a:pPr>
            <a:r>
              <a:rPr lang="en-US" sz="1600" b="1" dirty="0"/>
              <a:t>High Variability in the Original Data:</a:t>
            </a:r>
            <a:endParaRPr lang="en-US" sz="1600" dirty="0"/>
          </a:p>
          <a:p>
            <a:r>
              <a:rPr lang="en-US" sz="1600" dirty="0"/>
              <a:t>The original data exhibits significant spikes and variability</a:t>
            </a:r>
            <a:r>
              <a:rPr lang="en-US" sz="1600" dirty="0" smtClean="0"/>
              <a:t>.</a:t>
            </a:r>
          </a:p>
          <a:p>
            <a:endParaRPr lang="en-US" sz="1600" dirty="0"/>
          </a:p>
          <a:p>
            <a:pPr marL="285750" indent="-285750">
              <a:buFont typeface="Wingdings" pitchFamily="2" charset="2"/>
              <a:buChar char="§"/>
            </a:pPr>
            <a:r>
              <a:rPr lang="en-US" sz="1600" b="1" dirty="0"/>
              <a:t>Short Forecast Range:</a:t>
            </a:r>
            <a:endParaRPr lang="en-US" sz="1600" dirty="0"/>
          </a:p>
          <a:p>
            <a:r>
              <a:rPr lang="en-US" sz="1600" dirty="0"/>
              <a:t>The red line only appears toward the end of the timeline, likely indicating a short forecast.</a:t>
            </a:r>
          </a:p>
          <a:p>
            <a:r>
              <a:rPr lang="en-US" dirty="0"/>
              <a:t/>
            </a:r>
            <a:br>
              <a:rPr lang="en-US" dirty="0"/>
            </a:br>
            <a:endParaRPr lang="en-US" dirty="0"/>
          </a:p>
        </p:txBody>
      </p:sp>
    </p:spTree>
    <p:extLst>
      <p:ext uri="{BB962C8B-B14F-4D97-AF65-F5344CB8AC3E}">
        <p14:creationId xmlns:p14="http://schemas.microsoft.com/office/powerpoint/2010/main" val="2335787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smtClean="0"/>
              <a:t>Overview</a:t>
            </a:r>
            <a:endParaRPr lang="en-US" sz="2800" u="sng" dirty="0"/>
          </a:p>
        </p:txBody>
      </p:sp>
      <p:sp>
        <p:nvSpPr>
          <p:cNvPr id="3" name="Content Placeholder 2"/>
          <p:cNvSpPr>
            <a:spLocks noGrp="1"/>
          </p:cNvSpPr>
          <p:nvPr>
            <p:ph sz="quarter" idx="1"/>
          </p:nvPr>
        </p:nvSpPr>
        <p:spPr>
          <a:xfrm>
            <a:off x="1447800" y="1676400"/>
            <a:ext cx="6324600" cy="4648200"/>
          </a:xfrm>
        </p:spPr>
        <p:txBody>
          <a:bodyPr>
            <a:normAutofit/>
          </a:bodyPr>
          <a:lstStyle/>
          <a:p>
            <a:pPr marL="0" indent="0">
              <a:buNone/>
            </a:pPr>
            <a:endParaRPr lang="en-US" sz="1600" dirty="0"/>
          </a:p>
          <a:p>
            <a:pPr marL="0" indent="0">
              <a:buNone/>
            </a:pPr>
            <a:r>
              <a:rPr lang="en-US" sz="1600" dirty="0" smtClean="0"/>
              <a:t>The </a:t>
            </a:r>
            <a:r>
              <a:rPr lang="en-US" sz="1600" dirty="0"/>
              <a:t>Energy Consumption and Prediction project focuses on analyzing historical energy usage patterns and forecasting future trends using a systematic approach. It begins with data preprocessing</a:t>
            </a:r>
            <a:r>
              <a:rPr lang="en-US" sz="1600" dirty="0" smtClean="0"/>
              <a:t>, key </a:t>
            </a:r>
            <a:r>
              <a:rPr lang="en-US" sz="1600" dirty="0"/>
              <a:t>insights are derived through visualization, where periodic trends (daily, weekly, monthly) and seasonality are analyzed using graphs and plots. Categorical variables are encoded, and relevant features are engineered to enhance model performance. Multiple models, such as Linear </a:t>
            </a:r>
            <a:r>
              <a:rPr lang="en-US" sz="1600" dirty="0" smtClean="0"/>
              <a:t>Regression , Logistic Regression , Ridge Regression, </a:t>
            </a:r>
            <a:r>
              <a:rPr lang="en-US" sz="1600" dirty="0"/>
              <a:t>Prophet, and </a:t>
            </a:r>
            <a:r>
              <a:rPr lang="en-US" sz="1600" dirty="0" smtClean="0"/>
              <a:t>ARIMA, </a:t>
            </a:r>
            <a:r>
              <a:rPr lang="en-US" sz="1600" dirty="0"/>
              <a:t>are developed and trained on the preprocessed data. Their performance is compared using evaluation metrics like Root Mean Squared Error (RMSE) and accuracy scores, highlighting the most effective model for short-term and long-term energy predictions. The project provides actionable insights for energy </a:t>
            </a:r>
            <a:r>
              <a:rPr lang="en-US" sz="1600" dirty="0" smtClean="0"/>
              <a:t>optimization</a:t>
            </a:r>
            <a:r>
              <a:rPr lang="en-US" sz="1600" dirty="0"/>
              <a:t>.</a:t>
            </a:r>
          </a:p>
          <a:p>
            <a:pPr marL="0" indent="0">
              <a:buNone/>
            </a:pPr>
            <a:endParaRPr lang="en-US" sz="1600" dirty="0"/>
          </a:p>
          <a:p>
            <a:pPr marL="0" indent="0">
              <a:buNone/>
            </a:pPr>
            <a:endParaRPr lang="en-US" sz="1600" dirty="0"/>
          </a:p>
        </p:txBody>
      </p:sp>
    </p:spTree>
    <p:extLst>
      <p:ext uri="{BB962C8B-B14F-4D97-AF65-F5344CB8AC3E}">
        <p14:creationId xmlns:p14="http://schemas.microsoft.com/office/powerpoint/2010/main" val="8804665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381000"/>
            <a:ext cx="2362200" cy="369332"/>
          </a:xfrm>
          <a:prstGeom prst="rect">
            <a:avLst/>
          </a:prstGeom>
          <a:noFill/>
        </p:spPr>
        <p:txBody>
          <a:bodyPr wrap="square" rtlCol="0">
            <a:spAutoFit/>
          </a:bodyPr>
          <a:lstStyle/>
          <a:p>
            <a:r>
              <a:rPr lang="en-US" b="1" u="sng" dirty="0" smtClean="0"/>
              <a:t>Prophet Model:</a:t>
            </a:r>
            <a:endParaRPr lang="en-US" b="1" u="sng" dirty="0"/>
          </a:p>
        </p:txBody>
      </p:sp>
      <p:sp>
        <p:nvSpPr>
          <p:cNvPr id="3" name="TextBox 2"/>
          <p:cNvSpPr txBox="1"/>
          <p:nvPr/>
        </p:nvSpPr>
        <p:spPr>
          <a:xfrm>
            <a:off x="228600" y="1600200"/>
            <a:ext cx="8001000" cy="4247317"/>
          </a:xfrm>
          <a:prstGeom prst="rect">
            <a:avLst/>
          </a:prstGeom>
          <a:noFill/>
        </p:spPr>
        <p:txBody>
          <a:bodyPr wrap="square" rtlCol="0">
            <a:spAutoFit/>
          </a:bodyPr>
          <a:lstStyle/>
          <a:p>
            <a:pPr marL="285750" indent="-285750">
              <a:buFont typeface="Arial" pitchFamily="34" charset="0"/>
              <a:buChar char="•"/>
            </a:pPr>
            <a:r>
              <a:rPr lang="en-US" dirty="0"/>
              <a:t>The Prophet model is a time series forecasting tool designed by </a:t>
            </a:r>
            <a:r>
              <a:rPr lang="en-US" b="1" dirty="0"/>
              <a:t>Facebook</a:t>
            </a:r>
            <a:r>
              <a:rPr lang="en-US" dirty="0"/>
              <a:t> to be simple, flexible, and effective, especially for data with strong seasonal patterns.</a:t>
            </a:r>
          </a:p>
          <a:p>
            <a:pPr marL="285750" indent="-285750">
              <a:buFont typeface="Arial" pitchFamily="34" charset="0"/>
              <a:buChar char="•"/>
            </a:pPr>
            <a:r>
              <a:rPr lang="en-US" dirty="0"/>
              <a:t>The Prophet model assumes that a </a:t>
            </a:r>
            <a:r>
              <a:rPr lang="en-US" b="1" dirty="0"/>
              <a:t>time series </a:t>
            </a:r>
            <a:r>
              <a:rPr lang="en-US" dirty="0"/>
              <a:t>can be represented as:</a:t>
            </a:r>
          </a:p>
          <a:p>
            <a:r>
              <a:rPr lang="en-US" b="1" dirty="0" smtClean="0"/>
              <a:t>                         y(t</a:t>
            </a:r>
            <a:r>
              <a:rPr lang="en-US" b="1" dirty="0"/>
              <a:t>) = 𝑔 ( 𝑡 ) + 𝑠 ( 𝑡 ) + ℎ ( 𝑡 ) + 𝜖 </a:t>
            </a:r>
            <a:r>
              <a:rPr lang="en-US" b="1" dirty="0" smtClean="0"/>
              <a:t>𝑡</a:t>
            </a:r>
          </a:p>
          <a:p>
            <a:endParaRPr lang="en-US" b="1" dirty="0"/>
          </a:p>
          <a:p>
            <a:r>
              <a:rPr lang="en-US" dirty="0"/>
              <a:t>Where</a:t>
            </a:r>
            <a:r>
              <a:rPr lang="en-US" dirty="0" smtClean="0"/>
              <a:t>:</a:t>
            </a:r>
          </a:p>
          <a:p>
            <a:endParaRPr lang="en-US" dirty="0"/>
          </a:p>
          <a:p>
            <a:r>
              <a:rPr lang="en-US" dirty="0"/>
              <a:t>y(t): The observed value at time t.</a:t>
            </a:r>
          </a:p>
          <a:p>
            <a:r>
              <a:rPr lang="en-US" dirty="0"/>
              <a:t>g(t): The </a:t>
            </a:r>
            <a:r>
              <a:rPr lang="en-US" b="1" dirty="0"/>
              <a:t>trend</a:t>
            </a:r>
            <a:r>
              <a:rPr lang="en-US" dirty="0"/>
              <a:t> function that models long-term growth or decline.</a:t>
            </a:r>
          </a:p>
          <a:p>
            <a:r>
              <a:rPr lang="en-US" dirty="0"/>
              <a:t>s(t): The </a:t>
            </a:r>
            <a:r>
              <a:rPr lang="en-US" b="1" dirty="0" smtClean="0"/>
              <a:t>seasonalit</a:t>
            </a:r>
            <a:r>
              <a:rPr lang="en-US" b="1" dirty="0"/>
              <a:t>y</a:t>
            </a:r>
            <a:r>
              <a:rPr lang="en-US" dirty="0" smtClean="0"/>
              <a:t> </a:t>
            </a:r>
            <a:r>
              <a:rPr lang="en-US" dirty="0"/>
              <a:t>function that models repeating patterns (e.g., daily, weekly, yearly).</a:t>
            </a:r>
          </a:p>
          <a:p>
            <a:r>
              <a:rPr lang="en-US" dirty="0"/>
              <a:t>h(t): The effect of </a:t>
            </a:r>
            <a:r>
              <a:rPr lang="en-US" b="1" dirty="0"/>
              <a:t>holidays</a:t>
            </a:r>
            <a:r>
              <a:rPr lang="en-US" dirty="0"/>
              <a:t> or special events.</a:t>
            </a:r>
          </a:p>
          <a:p>
            <a:r>
              <a:rPr lang="en-US" dirty="0"/>
              <a:t>𝜖 𝑡 : The error term (random noise).</a:t>
            </a:r>
          </a:p>
          <a:p>
            <a:endParaRPr lang="en-US" dirty="0"/>
          </a:p>
        </p:txBody>
      </p:sp>
    </p:spTree>
    <p:extLst>
      <p:ext uri="{BB962C8B-B14F-4D97-AF65-F5344CB8AC3E}">
        <p14:creationId xmlns:p14="http://schemas.microsoft.com/office/powerpoint/2010/main" val="25154511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066800" y="228600"/>
            <a:ext cx="6324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Steps involve in Prophet Model</a:t>
            </a:r>
            <a:endParaRPr lang="en-US" dirty="0"/>
          </a:p>
        </p:txBody>
      </p:sp>
      <p:sp>
        <p:nvSpPr>
          <p:cNvPr id="3" name="TextBox 2"/>
          <p:cNvSpPr txBox="1"/>
          <p:nvPr/>
        </p:nvSpPr>
        <p:spPr>
          <a:xfrm>
            <a:off x="533400" y="2286000"/>
            <a:ext cx="7924799" cy="3416320"/>
          </a:xfrm>
          <a:prstGeom prst="rect">
            <a:avLst/>
          </a:prstGeom>
          <a:noFill/>
        </p:spPr>
        <p:txBody>
          <a:bodyPr wrap="square" rtlCol="0">
            <a:spAutoFit/>
          </a:bodyPr>
          <a:lstStyle/>
          <a:p>
            <a:pPr marL="285750" indent="-285750">
              <a:buFont typeface="Arial" pitchFamily="34" charset="0"/>
              <a:buChar char="•"/>
            </a:pPr>
            <a:r>
              <a:rPr lang="en-US" dirty="0" smtClean="0"/>
              <a:t> </a:t>
            </a:r>
            <a:r>
              <a:rPr lang="en-US" dirty="0"/>
              <a:t>I</a:t>
            </a:r>
            <a:r>
              <a:rPr lang="en-US" dirty="0" smtClean="0"/>
              <a:t>nstall prophet and import Prophet.</a:t>
            </a:r>
          </a:p>
          <a:p>
            <a:endParaRPr lang="en-US" dirty="0" smtClean="0"/>
          </a:p>
          <a:p>
            <a:pPr marL="285750" indent="-285750">
              <a:buFont typeface="Arial" pitchFamily="34" charset="0"/>
              <a:buChar char="•"/>
            </a:pPr>
            <a:r>
              <a:rPr lang="en-US" dirty="0" smtClean="0"/>
              <a:t>Splits </a:t>
            </a:r>
            <a:r>
              <a:rPr lang="en-US" dirty="0"/>
              <a:t>the dataset into training and testing sets</a:t>
            </a:r>
            <a:r>
              <a:rPr lang="en-US" dirty="0" smtClean="0"/>
              <a:t>.</a:t>
            </a:r>
          </a:p>
          <a:p>
            <a:endParaRPr lang="en-US" dirty="0"/>
          </a:p>
          <a:p>
            <a:pPr marL="285750" indent="-285750">
              <a:buFont typeface="Arial" pitchFamily="34" charset="0"/>
              <a:buChar char="•"/>
            </a:pPr>
            <a:r>
              <a:rPr lang="en-US" dirty="0"/>
              <a:t>Trains the Prophet model on the training data</a:t>
            </a:r>
            <a:r>
              <a:rPr lang="en-US" dirty="0" smtClean="0"/>
              <a:t>.</a:t>
            </a:r>
          </a:p>
          <a:p>
            <a:endParaRPr lang="en-US" dirty="0"/>
          </a:p>
          <a:p>
            <a:pPr marL="285750" indent="-285750">
              <a:buFont typeface="Arial" pitchFamily="34" charset="0"/>
              <a:buChar char="•"/>
            </a:pPr>
            <a:r>
              <a:rPr lang="en-US" dirty="0"/>
              <a:t>Creates future timestamps for 7 days and 30 days beyond the training period</a:t>
            </a:r>
            <a:r>
              <a:rPr lang="en-US" dirty="0" smtClean="0"/>
              <a:t>.</a:t>
            </a:r>
          </a:p>
          <a:p>
            <a:endParaRPr lang="en-US" dirty="0"/>
          </a:p>
          <a:p>
            <a:pPr marL="285750" indent="-285750">
              <a:buFont typeface="Arial" pitchFamily="34" charset="0"/>
              <a:buChar char="•"/>
            </a:pPr>
            <a:r>
              <a:rPr lang="en-US" dirty="0"/>
              <a:t>Generates predictions for these future periods, capturing the point forecast.</a:t>
            </a:r>
          </a:p>
          <a:p>
            <a:endParaRPr lang="en-US" dirty="0"/>
          </a:p>
        </p:txBody>
      </p:sp>
    </p:spTree>
    <p:extLst>
      <p:ext uri="{BB962C8B-B14F-4D97-AF65-F5344CB8AC3E}">
        <p14:creationId xmlns:p14="http://schemas.microsoft.com/office/powerpoint/2010/main" val="23612011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2247900" y="1066800"/>
            <a:ext cx="3886200" cy="838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Visualize Prophet Model</a:t>
            </a:r>
            <a:endParaRPr lang="en-US" dirty="0"/>
          </a:p>
        </p:txBody>
      </p:sp>
      <p:sp>
        <p:nvSpPr>
          <p:cNvPr id="3" name="TextBox 2"/>
          <p:cNvSpPr txBox="1"/>
          <p:nvPr/>
        </p:nvSpPr>
        <p:spPr>
          <a:xfrm>
            <a:off x="990600" y="2819400"/>
            <a:ext cx="7010400" cy="1477328"/>
          </a:xfrm>
          <a:prstGeom prst="rect">
            <a:avLst/>
          </a:prstGeom>
          <a:noFill/>
        </p:spPr>
        <p:txBody>
          <a:bodyPr wrap="square" rtlCol="0">
            <a:spAutoFit/>
          </a:bodyPr>
          <a:lstStyle/>
          <a:p>
            <a:pPr marL="285750" indent="-285750">
              <a:buFont typeface="Wingdings" pitchFamily="2" charset="2"/>
              <a:buChar char="q"/>
            </a:pPr>
            <a:r>
              <a:rPr lang="en-US" b="1" dirty="0" smtClean="0"/>
              <a:t>Trend</a:t>
            </a:r>
            <a:r>
              <a:rPr lang="en-US" dirty="0"/>
              <a:t>: Captures the overall upward or downward movement.</a:t>
            </a:r>
          </a:p>
          <a:p>
            <a:pPr marL="285750" indent="-285750">
              <a:buFont typeface="Wingdings" pitchFamily="2" charset="2"/>
              <a:buChar char="q"/>
            </a:pPr>
            <a:r>
              <a:rPr lang="en-US" b="1" dirty="0" smtClean="0"/>
              <a:t>Seasonality</a:t>
            </a:r>
            <a:r>
              <a:rPr lang="en-US" dirty="0"/>
              <a:t>: Captures regular patterns like "weekends have lower power consumption."</a:t>
            </a:r>
          </a:p>
          <a:p>
            <a:pPr marL="285750" indent="-285750">
              <a:buFont typeface="Wingdings" pitchFamily="2" charset="2"/>
              <a:buChar char="q"/>
            </a:pPr>
            <a:r>
              <a:rPr lang="en-US" b="1" dirty="0" smtClean="0"/>
              <a:t>Holiday</a:t>
            </a:r>
            <a:r>
              <a:rPr lang="en-US" dirty="0"/>
              <a:t>: Captures special deviations.</a:t>
            </a:r>
          </a:p>
          <a:p>
            <a:endParaRPr lang="en-US" dirty="0"/>
          </a:p>
        </p:txBody>
      </p:sp>
    </p:spTree>
    <p:extLst>
      <p:ext uri="{BB962C8B-B14F-4D97-AF65-F5344CB8AC3E}">
        <p14:creationId xmlns:p14="http://schemas.microsoft.com/office/powerpoint/2010/main" val="32847603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457200"/>
            <a:ext cx="6858000" cy="369332"/>
          </a:xfrm>
          <a:prstGeom prst="rect">
            <a:avLst/>
          </a:prstGeom>
          <a:noFill/>
        </p:spPr>
        <p:txBody>
          <a:bodyPr wrap="square" rtlCol="0">
            <a:spAutoFit/>
          </a:bodyPr>
          <a:lstStyle/>
          <a:p>
            <a:r>
              <a:rPr lang="en-US" b="1" dirty="0"/>
              <a:t>Visualize Forecast for </a:t>
            </a:r>
            <a:r>
              <a:rPr lang="en-US" b="1" dirty="0" smtClean="0"/>
              <a:t>7days:</a:t>
            </a:r>
            <a:endParaRPr 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1" y="1371600"/>
            <a:ext cx="6934200" cy="4295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778642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1" y="457200"/>
            <a:ext cx="7543800" cy="5262979"/>
          </a:xfrm>
          <a:prstGeom prst="rect">
            <a:avLst/>
          </a:prstGeom>
          <a:noFill/>
        </p:spPr>
        <p:txBody>
          <a:bodyPr wrap="square" rtlCol="0">
            <a:spAutoFit/>
          </a:bodyPr>
          <a:lstStyle/>
          <a:p>
            <a:r>
              <a:rPr lang="en-US" b="1" u="sng" dirty="0"/>
              <a:t>Observations</a:t>
            </a:r>
          </a:p>
          <a:p>
            <a:endParaRPr lang="en-US" dirty="0"/>
          </a:p>
          <a:p>
            <a:pPr marL="285750" indent="-285750">
              <a:buFont typeface="Wingdings" pitchFamily="2" charset="2"/>
              <a:buChar char="q"/>
            </a:pPr>
            <a:r>
              <a:rPr lang="en-US" sz="1600" dirty="0"/>
              <a:t>Observed Data Points </a:t>
            </a:r>
            <a:r>
              <a:rPr lang="en-US" sz="1600" b="1" dirty="0"/>
              <a:t>(Black Dots</a:t>
            </a:r>
            <a:r>
              <a:rPr lang="en-US" sz="1600" b="1" dirty="0" smtClean="0"/>
              <a:t>):</a:t>
            </a:r>
          </a:p>
          <a:p>
            <a:endParaRPr lang="en-US" dirty="0"/>
          </a:p>
          <a:p>
            <a:r>
              <a:rPr lang="en-US" sz="1600" dirty="0"/>
              <a:t>-&gt;These are the actual values from the dataset </a:t>
            </a:r>
            <a:r>
              <a:rPr lang="en-US" sz="1600" dirty="0" smtClean="0"/>
              <a:t> </a:t>
            </a:r>
            <a:r>
              <a:rPr lang="en-US" sz="1600" dirty="0"/>
              <a:t>plotted over time.</a:t>
            </a:r>
          </a:p>
          <a:p>
            <a:r>
              <a:rPr lang="en-US" sz="1600" dirty="0"/>
              <a:t>-&gt;They show significant variability and spikes, indicating fluctuations in energy consumption</a:t>
            </a:r>
            <a:r>
              <a:rPr lang="en-US" sz="1600" dirty="0" smtClean="0"/>
              <a:t>.</a:t>
            </a:r>
          </a:p>
          <a:p>
            <a:endParaRPr lang="en-US" sz="1600" dirty="0"/>
          </a:p>
          <a:p>
            <a:pPr marL="285750" indent="-285750">
              <a:buFont typeface="Wingdings" pitchFamily="2" charset="2"/>
              <a:buChar char="q"/>
            </a:pPr>
            <a:r>
              <a:rPr lang="en-US" sz="1600" dirty="0"/>
              <a:t>Forecast </a:t>
            </a:r>
            <a:r>
              <a:rPr lang="en-US" sz="1600" b="1" dirty="0"/>
              <a:t>(Blue Line</a:t>
            </a:r>
            <a:r>
              <a:rPr lang="en-US" sz="1600" b="1" dirty="0" smtClean="0"/>
              <a:t>):</a:t>
            </a:r>
          </a:p>
          <a:p>
            <a:endParaRPr lang="en-US" dirty="0"/>
          </a:p>
          <a:p>
            <a:r>
              <a:rPr lang="en-US" dirty="0"/>
              <a:t>-&gt;</a:t>
            </a:r>
            <a:r>
              <a:rPr lang="en-US" sz="1600" dirty="0"/>
              <a:t>This line represents the predicted values </a:t>
            </a:r>
            <a:r>
              <a:rPr lang="en-US" sz="1600" dirty="0" smtClean="0"/>
              <a:t> </a:t>
            </a:r>
            <a:r>
              <a:rPr lang="en-US" sz="1600" dirty="0"/>
              <a:t>generated by the Prophet model.</a:t>
            </a:r>
          </a:p>
          <a:p>
            <a:r>
              <a:rPr lang="en-US" sz="1600" dirty="0"/>
              <a:t>-&gt;It captures the overall trend and periodic behavior in the data</a:t>
            </a:r>
            <a:r>
              <a:rPr lang="en-US" sz="1600" dirty="0" smtClean="0"/>
              <a:t>.</a:t>
            </a:r>
          </a:p>
          <a:p>
            <a:endParaRPr lang="en-US" sz="1600" dirty="0"/>
          </a:p>
          <a:p>
            <a:pPr marL="285750" indent="-285750">
              <a:buFont typeface="Wingdings" pitchFamily="2" charset="2"/>
              <a:buChar char="q"/>
            </a:pPr>
            <a:r>
              <a:rPr lang="en-US" sz="1600" b="1" dirty="0"/>
              <a:t>(Shaded Blue Area):</a:t>
            </a:r>
            <a:endParaRPr lang="en-US" sz="1600" dirty="0"/>
          </a:p>
          <a:p>
            <a:r>
              <a:rPr lang="en-US" dirty="0"/>
              <a:t>-&gt;</a:t>
            </a:r>
            <a:r>
              <a:rPr lang="en-US" sz="1600" dirty="0"/>
              <a:t>In this graph, the uncertainty range is relatively consistent for most of the period but widens slightly toward the edges, which is for forecasted values beyond the training range.</a:t>
            </a:r>
          </a:p>
          <a:p>
            <a:endParaRPr lang="en-US" sz="1600" dirty="0"/>
          </a:p>
          <a:p>
            <a:r>
              <a:rPr lang="en-US" dirty="0"/>
              <a:t/>
            </a:r>
            <a:br>
              <a:rPr lang="en-US" dirty="0"/>
            </a:br>
            <a:endParaRPr lang="en-US" dirty="0"/>
          </a:p>
        </p:txBody>
      </p:sp>
    </p:spTree>
    <p:extLst>
      <p:ext uri="{BB962C8B-B14F-4D97-AF65-F5344CB8AC3E}">
        <p14:creationId xmlns:p14="http://schemas.microsoft.com/office/powerpoint/2010/main" val="21511572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457200"/>
            <a:ext cx="3489097" cy="369332"/>
          </a:xfrm>
          <a:prstGeom prst="rect">
            <a:avLst/>
          </a:prstGeom>
          <a:noFill/>
        </p:spPr>
        <p:txBody>
          <a:bodyPr wrap="none" rtlCol="0">
            <a:spAutoFit/>
          </a:bodyPr>
          <a:lstStyle/>
          <a:p>
            <a:r>
              <a:rPr lang="en-US" b="1" dirty="0"/>
              <a:t>Visualize Forecast for </a:t>
            </a:r>
            <a:r>
              <a:rPr lang="en-US" b="1" dirty="0" smtClean="0"/>
              <a:t>30days:</a:t>
            </a:r>
            <a:endParaRPr 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752600"/>
            <a:ext cx="7315200" cy="4110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966129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62000"/>
            <a:ext cx="7162800" cy="5201424"/>
          </a:xfrm>
          <a:prstGeom prst="rect">
            <a:avLst/>
          </a:prstGeom>
          <a:noFill/>
        </p:spPr>
        <p:txBody>
          <a:bodyPr wrap="square" rtlCol="0">
            <a:spAutoFit/>
          </a:bodyPr>
          <a:lstStyle/>
          <a:p>
            <a:r>
              <a:rPr lang="en-US" b="1" u="sng" dirty="0"/>
              <a:t>Observation</a:t>
            </a:r>
            <a:r>
              <a:rPr lang="en-US" b="1" u="sng" dirty="0" smtClean="0"/>
              <a:t>:</a:t>
            </a:r>
          </a:p>
          <a:p>
            <a:endParaRPr lang="en-US" u="sng" dirty="0"/>
          </a:p>
          <a:p>
            <a:r>
              <a:rPr lang="en-US" sz="1600" dirty="0" smtClean="0"/>
              <a:t>The </a:t>
            </a:r>
            <a:r>
              <a:rPr lang="en-US" sz="1600" dirty="0"/>
              <a:t>plot shows the 30-Day Forecast generated using the Prophet model</a:t>
            </a:r>
            <a:r>
              <a:rPr lang="en-US" sz="1600" dirty="0" smtClean="0"/>
              <a:t>.</a:t>
            </a:r>
          </a:p>
          <a:p>
            <a:endParaRPr lang="en-US" sz="1600" dirty="0"/>
          </a:p>
          <a:p>
            <a:pPr marL="285750" indent="-285750">
              <a:buFont typeface="Arial" pitchFamily="34" charset="0"/>
              <a:buChar char="•"/>
            </a:pPr>
            <a:r>
              <a:rPr lang="en-US" sz="1600" b="1" dirty="0"/>
              <a:t>Forecast Trends:</a:t>
            </a:r>
            <a:endParaRPr lang="en-US" sz="1600" dirty="0"/>
          </a:p>
          <a:p>
            <a:r>
              <a:rPr lang="en-US" sz="1600" dirty="0" smtClean="0"/>
              <a:t>      The </a:t>
            </a:r>
            <a:r>
              <a:rPr lang="en-US" sz="1600" dirty="0"/>
              <a:t>forecast aligns with the general behavior of the observed data, capturing the trend and periodicity.</a:t>
            </a:r>
          </a:p>
          <a:p>
            <a:r>
              <a:rPr lang="en-US" sz="1600" dirty="0" smtClean="0"/>
              <a:t>However</a:t>
            </a:r>
            <a:r>
              <a:rPr lang="en-US" sz="1600" dirty="0"/>
              <a:t>, extreme spikes in the data are not modeled, as Prophet tends to smooth out noise to focus on trends and seasonality</a:t>
            </a:r>
            <a:r>
              <a:rPr lang="en-US" sz="1600" dirty="0" smtClean="0"/>
              <a:t>.</a:t>
            </a:r>
          </a:p>
          <a:p>
            <a:endParaRPr lang="en-US" sz="1600" dirty="0"/>
          </a:p>
          <a:p>
            <a:pPr marL="285750" indent="-285750">
              <a:buFont typeface="Arial" pitchFamily="34" charset="0"/>
              <a:buChar char="•"/>
            </a:pPr>
            <a:r>
              <a:rPr lang="en-US" sz="1600" b="1" dirty="0"/>
              <a:t>Uncertainty:</a:t>
            </a:r>
            <a:endParaRPr lang="en-US" sz="1600" dirty="0"/>
          </a:p>
          <a:p>
            <a:r>
              <a:rPr lang="en-US" sz="1600" dirty="0" smtClean="0"/>
              <a:t>      The </a:t>
            </a:r>
            <a:r>
              <a:rPr lang="en-US" sz="1600" dirty="0"/>
              <a:t>uncertainty band is relatively narrow in the observed data range but widens slightly in the forecasted region, which is expected in time series forecasting models</a:t>
            </a:r>
            <a:r>
              <a:rPr lang="en-US" dirty="0" smtClean="0"/>
              <a:t>.</a:t>
            </a:r>
          </a:p>
          <a:p>
            <a:endParaRPr lang="en-US" dirty="0"/>
          </a:p>
          <a:p>
            <a:pPr marL="285750" indent="-285750">
              <a:buFont typeface="Arial" pitchFamily="34" charset="0"/>
              <a:buChar char="•"/>
            </a:pPr>
            <a:r>
              <a:rPr lang="en-US" sz="1600" b="1" dirty="0"/>
              <a:t>Seasonality and Trend:</a:t>
            </a:r>
            <a:endParaRPr lang="en-US" sz="1600" dirty="0"/>
          </a:p>
          <a:p>
            <a:r>
              <a:rPr lang="en-US" sz="1600" dirty="0" smtClean="0"/>
              <a:t>       The </a:t>
            </a:r>
            <a:r>
              <a:rPr lang="en-US" sz="1600" dirty="0"/>
              <a:t>model seems to identify recurring patterns and trends in the data, </a:t>
            </a:r>
            <a:r>
              <a:rPr lang="en-US" sz="1600" dirty="0" smtClean="0"/>
              <a:t>       which </a:t>
            </a:r>
            <a:r>
              <a:rPr lang="en-US" sz="1600" dirty="0"/>
              <a:t>is characteristic of Prophet model to decompose time series into trend, seasonality, and holiday effects.</a:t>
            </a:r>
          </a:p>
          <a:p>
            <a:endParaRPr lang="en-US" dirty="0"/>
          </a:p>
        </p:txBody>
      </p:sp>
    </p:spTree>
    <p:extLst>
      <p:ext uri="{BB962C8B-B14F-4D97-AF65-F5344CB8AC3E}">
        <p14:creationId xmlns:p14="http://schemas.microsoft.com/office/powerpoint/2010/main" val="1944822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0" y="304800"/>
            <a:ext cx="2676758" cy="369332"/>
          </a:xfrm>
          <a:prstGeom prst="rect">
            <a:avLst/>
          </a:prstGeom>
          <a:noFill/>
        </p:spPr>
        <p:txBody>
          <a:bodyPr wrap="none" rtlCol="0">
            <a:spAutoFit/>
          </a:bodyPr>
          <a:lstStyle/>
          <a:p>
            <a:r>
              <a:rPr lang="en-US" b="1" dirty="0"/>
              <a:t>Components Analysis:</a:t>
            </a:r>
            <a:endParaRPr lang="en-US" dirty="0"/>
          </a:p>
        </p:txBody>
      </p:sp>
      <p:sp>
        <p:nvSpPr>
          <p:cNvPr id="3" name="TextBox 2"/>
          <p:cNvSpPr txBox="1"/>
          <p:nvPr/>
        </p:nvSpPr>
        <p:spPr>
          <a:xfrm>
            <a:off x="609600" y="926068"/>
            <a:ext cx="2057400" cy="369332"/>
          </a:xfrm>
          <a:prstGeom prst="rect">
            <a:avLst/>
          </a:prstGeom>
          <a:noFill/>
        </p:spPr>
        <p:txBody>
          <a:bodyPr wrap="square" rtlCol="0">
            <a:spAutoFit/>
          </a:bodyPr>
          <a:lstStyle/>
          <a:p>
            <a:pPr marL="285750" indent="-285750">
              <a:buFont typeface="Wingdings" pitchFamily="2" charset="2"/>
              <a:buChar char="q"/>
            </a:pPr>
            <a:r>
              <a:rPr lang="en-US" dirty="0" smtClean="0"/>
              <a:t>30_days</a:t>
            </a:r>
            <a:endParaRPr lang="en-US"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838200"/>
            <a:ext cx="5105400" cy="548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09600" y="1617076"/>
            <a:ext cx="1648322" cy="338554"/>
          </a:xfrm>
          <a:prstGeom prst="rect">
            <a:avLst/>
          </a:prstGeom>
          <a:noFill/>
        </p:spPr>
        <p:txBody>
          <a:bodyPr wrap="square" rtlCol="0">
            <a:spAutoFit/>
          </a:bodyPr>
          <a:lstStyle/>
          <a:p>
            <a:r>
              <a:rPr lang="en-US" sz="1600" b="1" u="sng" dirty="0"/>
              <a:t>Observations</a:t>
            </a:r>
            <a:endParaRPr lang="en-US" sz="1600" u="sng" dirty="0"/>
          </a:p>
        </p:txBody>
      </p:sp>
      <p:sp>
        <p:nvSpPr>
          <p:cNvPr id="5" name="TextBox 4"/>
          <p:cNvSpPr txBox="1"/>
          <p:nvPr/>
        </p:nvSpPr>
        <p:spPr>
          <a:xfrm>
            <a:off x="381000" y="2286000"/>
            <a:ext cx="2286000" cy="1600438"/>
          </a:xfrm>
          <a:prstGeom prst="rect">
            <a:avLst/>
          </a:prstGeom>
          <a:noFill/>
        </p:spPr>
        <p:txBody>
          <a:bodyPr wrap="square" rtlCol="0">
            <a:spAutoFit/>
          </a:bodyPr>
          <a:lstStyle/>
          <a:p>
            <a:pPr marL="285750" indent="-285750">
              <a:buFont typeface="Arial" pitchFamily="34" charset="0"/>
              <a:buChar char="•"/>
            </a:pPr>
            <a:r>
              <a:rPr lang="en-US" sz="1400" dirty="0"/>
              <a:t>Trend </a:t>
            </a:r>
            <a:r>
              <a:rPr lang="en-US" sz="1400" dirty="0" smtClean="0"/>
              <a:t>Component</a:t>
            </a:r>
          </a:p>
          <a:p>
            <a:pPr marL="285750" indent="-285750">
              <a:buFont typeface="Arial" pitchFamily="34" charset="0"/>
              <a:buChar char="•"/>
            </a:pPr>
            <a:endParaRPr lang="en-US" sz="1400" dirty="0"/>
          </a:p>
          <a:p>
            <a:pPr marL="285750" indent="-285750">
              <a:buFont typeface="Arial" pitchFamily="34" charset="0"/>
              <a:buChar char="•"/>
            </a:pPr>
            <a:r>
              <a:rPr lang="en-US" sz="1400" dirty="0"/>
              <a:t>Weekly </a:t>
            </a:r>
            <a:r>
              <a:rPr lang="en-US" sz="1400" dirty="0" smtClean="0"/>
              <a:t>Seasonality</a:t>
            </a:r>
          </a:p>
          <a:p>
            <a:pPr marL="285750" indent="-285750">
              <a:buFont typeface="Arial" pitchFamily="34" charset="0"/>
              <a:buChar char="•"/>
            </a:pPr>
            <a:endParaRPr lang="en-US" sz="1400" dirty="0"/>
          </a:p>
          <a:p>
            <a:pPr marL="285750" indent="-285750">
              <a:buFont typeface="Arial" pitchFamily="34" charset="0"/>
              <a:buChar char="•"/>
            </a:pPr>
            <a:r>
              <a:rPr lang="en-US" sz="1400" dirty="0"/>
              <a:t>Yearly </a:t>
            </a:r>
            <a:r>
              <a:rPr lang="en-US" sz="1400" dirty="0" smtClean="0"/>
              <a:t>Seasonality</a:t>
            </a:r>
          </a:p>
          <a:p>
            <a:pPr marL="285750" indent="-285750">
              <a:buFont typeface="Arial" pitchFamily="34" charset="0"/>
              <a:buChar char="•"/>
            </a:pPr>
            <a:endParaRPr lang="en-US" sz="1400" dirty="0"/>
          </a:p>
          <a:p>
            <a:pPr marL="285750" indent="-285750">
              <a:buFont typeface="Arial" pitchFamily="34" charset="0"/>
              <a:buChar char="•"/>
            </a:pPr>
            <a:r>
              <a:rPr lang="en-US" sz="1400" dirty="0"/>
              <a:t>Daily </a:t>
            </a:r>
            <a:r>
              <a:rPr lang="en-US" sz="1400" dirty="0" smtClean="0"/>
              <a:t>Seasonality</a:t>
            </a:r>
            <a:endParaRPr lang="en-US" sz="1400" dirty="0"/>
          </a:p>
        </p:txBody>
      </p:sp>
    </p:spTree>
    <p:extLst>
      <p:ext uri="{BB962C8B-B14F-4D97-AF65-F5344CB8AC3E}">
        <p14:creationId xmlns:p14="http://schemas.microsoft.com/office/powerpoint/2010/main" val="9111194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533400"/>
            <a:ext cx="1281120" cy="369332"/>
          </a:xfrm>
          <a:prstGeom prst="rect">
            <a:avLst/>
          </a:prstGeom>
          <a:noFill/>
        </p:spPr>
        <p:txBody>
          <a:bodyPr wrap="none" rtlCol="0">
            <a:spAutoFit/>
          </a:bodyPr>
          <a:lstStyle/>
          <a:p>
            <a:pPr marL="285750" indent="-285750">
              <a:buFont typeface="Wingdings" pitchFamily="2" charset="2"/>
              <a:buChar char="q"/>
            </a:pPr>
            <a:r>
              <a:rPr lang="en-US" dirty="0" smtClean="0"/>
              <a:t> 7_days</a:t>
            </a:r>
            <a:endParaRPr 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5600" y="152400"/>
            <a:ext cx="5029201" cy="609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533400" y="1295400"/>
            <a:ext cx="1981200" cy="615553"/>
          </a:xfrm>
          <a:prstGeom prst="rect">
            <a:avLst/>
          </a:prstGeom>
          <a:noFill/>
        </p:spPr>
        <p:txBody>
          <a:bodyPr wrap="square" rtlCol="0">
            <a:spAutoFit/>
          </a:bodyPr>
          <a:lstStyle/>
          <a:p>
            <a:r>
              <a:rPr lang="en-US" sz="1600" b="1" u="sng" dirty="0"/>
              <a:t>Observations</a:t>
            </a:r>
            <a:endParaRPr lang="en-US" sz="1600" u="sng" dirty="0"/>
          </a:p>
          <a:p>
            <a:endParaRPr lang="en-US" dirty="0"/>
          </a:p>
        </p:txBody>
      </p:sp>
      <p:sp>
        <p:nvSpPr>
          <p:cNvPr id="5" name="TextBox 4"/>
          <p:cNvSpPr txBox="1"/>
          <p:nvPr/>
        </p:nvSpPr>
        <p:spPr>
          <a:xfrm>
            <a:off x="533400" y="2133600"/>
            <a:ext cx="2186868" cy="1815882"/>
          </a:xfrm>
          <a:prstGeom prst="rect">
            <a:avLst/>
          </a:prstGeom>
          <a:noFill/>
        </p:spPr>
        <p:txBody>
          <a:bodyPr wrap="square" rtlCol="0">
            <a:spAutoFit/>
          </a:bodyPr>
          <a:lstStyle/>
          <a:p>
            <a:pPr marL="285750" indent="-285750">
              <a:buFont typeface="Arial" pitchFamily="34" charset="0"/>
              <a:buChar char="•"/>
            </a:pPr>
            <a:r>
              <a:rPr lang="en-US" sz="1400" dirty="0"/>
              <a:t>Trend Component</a:t>
            </a:r>
          </a:p>
          <a:p>
            <a:pPr marL="285750" indent="-285750">
              <a:buFont typeface="Arial" pitchFamily="34" charset="0"/>
              <a:buChar char="•"/>
            </a:pPr>
            <a:endParaRPr lang="en-US" sz="1400" dirty="0"/>
          </a:p>
          <a:p>
            <a:pPr marL="285750" indent="-285750">
              <a:buFont typeface="Arial" pitchFamily="34" charset="0"/>
              <a:buChar char="•"/>
            </a:pPr>
            <a:r>
              <a:rPr lang="en-US" sz="1400" dirty="0"/>
              <a:t>Weekly Seasonality</a:t>
            </a:r>
          </a:p>
          <a:p>
            <a:pPr marL="285750" indent="-285750">
              <a:buFont typeface="Arial" pitchFamily="34" charset="0"/>
              <a:buChar char="•"/>
            </a:pPr>
            <a:endParaRPr lang="en-US" sz="1400" dirty="0"/>
          </a:p>
          <a:p>
            <a:pPr marL="285750" indent="-285750">
              <a:buFont typeface="Arial" pitchFamily="34" charset="0"/>
              <a:buChar char="•"/>
            </a:pPr>
            <a:r>
              <a:rPr lang="en-US" sz="1400" dirty="0"/>
              <a:t>Yearly Seasonality</a:t>
            </a:r>
          </a:p>
          <a:p>
            <a:pPr marL="285750" indent="-285750">
              <a:buFont typeface="Arial" pitchFamily="34" charset="0"/>
              <a:buChar char="•"/>
            </a:pPr>
            <a:endParaRPr lang="en-US" sz="1400" dirty="0"/>
          </a:p>
          <a:p>
            <a:pPr marL="285750" indent="-285750">
              <a:buFont typeface="Arial" pitchFamily="34" charset="0"/>
              <a:buChar char="•"/>
            </a:pPr>
            <a:r>
              <a:rPr lang="en-US" sz="1400" dirty="0"/>
              <a:t>Daily Seasonality</a:t>
            </a:r>
          </a:p>
          <a:p>
            <a:endParaRPr lang="en-US" sz="1400" dirty="0"/>
          </a:p>
        </p:txBody>
      </p:sp>
    </p:spTree>
    <p:extLst>
      <p:ext uri="{BB962C8B-B14F-4D97-AF65-F5344CB8AC3E}">
        <p14:creationId xmlns:p14="http://schemas.microsoft.com/office/powerpoint/2010/main" val="16662240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524000" y="1371600"/>
            <a:ext cx="5181600" cy="2286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Prophet </a:t>
            </a:r>
            <a:r>
              <a:rPr lang="en-US" dirty="0" smtClean="0"/>
              <a:t>v/s </a:t>
            </a:r>
            <a:r>
              <a:rPr lang="en-US" dirty="0"/>
              <a:t>ARIMA: Choosing the Right Model for Energy Forecasting"</a:t>
            </a:r>
          </a:p>
        </p:txBody>
      </p:sp>
      <p:sp>
        <p:nvSpPr>
          <p:cNvPr id="4" name="Action Button: Help 3">
            <a:hlinkClick r:id="" action="ppaction://noaction" highlightClick="1"/>
          </p:cNvPr>
          <p:cNvSpPr/>
          <p:nvPr/>
        </p:nvSpPr>
        <p:spPr>
          <a:xfrm>
            <a:off x="6248400" y="4343400"/>
            <a:ext cx="1042416" cy="1042416"/>
          </a:xfrm>
          <a:prstGeom prst="actionButtonHelp">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9701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smtClean="0"/>
              <a:t>Know the Data</a:t>
            </a:r>
            <a:endParaRPr lang="en-US" sz="2800" u="sng" dirty="0"/>
          </a:p>
        </p:txBody>
      </p:sp>
      <p:sp>
        <p:nvSpPr>
          <p:cNvPr id="3" name="Content Placeholder 2"/>
          <p:cNvSpPr>
            <a:spLocks noGrp="1"/>
          </p:cNvSpPr>
          <p:nvPr>
            <p:ph sz="quarter" idx="1"/>
          </p:nvPr>
        </p:nvSpPr>
        <p:spPr>
          <a:xfrm>
            <a:off x="1447800" y="2209800"/>
            <a:ext cx="6934200" cy="3810000"/>
          </a:xfrm>
        </p:spPr>
        <p:txBody>
          <a:bodyPr/>
          <a:lstStyle/>
          <a:p>
            <a:r>
              <a:rPr lang="en-US" sz="1800" dirty="0"/>
              <a:t> </a:t>
            </a:r>
            <a:r>
              <a:rPr lang="en-US" sz="1600" dirty="0"/>
              <a:t>This dataset represents energy consumption data collected at regular time intervals. </a:t>
            </a:r>
            <a:endParaRPr lang="en-US" sz="1600" dirty="0" smtClean="0"/>
          </a:p>
          <a:p>
            <a:r>
              <a:rPr lang="en-US" sz="1600" dirty="0" smtClean="0"/>
              <a:t>Each </a:t>
            </a:r>
            <a:r>
              <a:rPr lang="en-US" sz="1600" dirty="0"/>
              <a:t>row provides details about the </a:t>
            </a:r>
            <a:r>
              <a:rPr lang="en-US" sz="1600" b="1" dirty="0"/>
              <a:t>date and time</a:t>
            </a:r>
            <a:r>
              <a:rPr lang="en-US" sz="1600" dirty="0"/>
              <a:t>, along with measurements such as </a:t>
            </a:r>
            <a:r>
              <a:rPr lang="en-US" sz="1600" b="1" dirty="0"/>
              <a:t>Global Active Power</a:t>
            </a:r>
            <a:r>
              <a:rPr lang="en-US" sz="1600" dirty="0"/>
              <a:t> </a:t>
            </a:r>
            <a:r>
              <a:rPr lang="en-US" sz="1600" b="1" dirty="0" smtClean="0"/>
              <a:t>Global </a:t>
            </a:r>
            <a:r>
              <a:rPr lang="en-US" sz="1600" b="1" dirty="0"/>
              <a:t>Reactive </a:t>
            </a:r>
            <a:r>
              <a:rPr lang="en-US" sz="1600" b="1" dirty="0" smtClean="0"/>
              <a:t>Power </a:t>
            </a:r>
            <a:r>
              <a:rPr lang="en-US" sz="1600" dirty="0" smtClean="0"/>
              <a:t>, </a:t>
            </a:r>
            <a:r>
              <a:rPr lang="en-US" sz="1600" b="1" dirty="0" smtClean="0"/>
              <a:t>Voltage</a:t>
            </a:r>
            <a:r>
              <a:rPr lang="en-US" sz="1600" dirty="0" smtClean="0"/>
              <a:t>. </a:t>
            </a:r>
          </a:p>
          <a:p>
            <a:r>
              <a:rPr lang="en-US" sz="1600" dirty="0" smtClean="0"/>
              <a:t>It </a:t>
            </a:r>
            <a:r>
              <a:rPr lang="en-US" sz="1600" dirty="0"/>
              <a:t>also includes </a:t>
            </a:r>
            <a:r>
              <a:rPr lang="en-US" sz="1600" b="1" dirty="0"/>
              <a:t>Global Intensity</a:t>
            </a:r>
            <a:r>
              <a:rPr lang="en-US" sz="1600" dirty="0"/>
              <a:t> </a:t>
            </a:r>
            <a:r>
              <a:rPr lang="en-US" sz="1600" dirty="0" smtClean="0"/>
              <a:t>and </a:t>
            </a:r>
            <a:r>
              <a:rPr lang="en-US" sz="1600" dirty="0"/>
              <a:t>energy usage </a:t>
            </a:r>
            <a:r>
              <a:rPr lang="en-US" sz="1600" dirty="0" smtClean="0"/>
              <a:t> (</a:t>
            </a:r>
            <a:r>
              <a:rPr lang="en-US" sz="1600" b="1" dirty="0" smtClean="0"/>
              <a:t>Sub_metering_1, Sub_metering_2</a:t>
            </a:r>
            <a:r>
              <a:rPr lang="en-US" sz="1600" b="1" dirty="0"/>
              <a:t>, Sub_metering_3</a:t>
            </a:r>
            <a:r>
              <a:rPr lang="en-US" sz="1600" dirty="0"/>
              <a:t>) that represent specific areas or appliances</a:t>
            </a:r>
            <a:r>
              <a:rPr lang="en-US" sz="1600" dirty="0" smtClean="0"/>
              <a:t>.</a:t>
            </a:r>
          </a:p>
          <a:p>
            <a:r>
              <a:rPr lang="en-US" sz="1600" dirty="0" smtClean="0"/>
              <a:t> </a:t>
            </a:r>
            <a:r>
              <a:rPr lang="en-US" sz="1600" dirty="0"/>
              <a:t>This data is essential for analyzing energy usage patterns and predicting future consumption trends.</a:t>
            </a:r>
          </a:p>
        </p:txBody>
      </p:sp>
    </p:spTree>
    <p:extLst>
      <p:ext uri="{BB962C8B-B14F-4D97-AF65-F5344CB8AC3E}">
        <p14:creationId xmlns:p14="http://schemas.microsoft.com/office/powerpoint/2010/main" val="19923228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p:cNvSpPr/>
          <p:nvPr/>
        </p:nvSpPr>
        <p:spPr>
          <a:xfrm>
            <a:off x="304800" y="609600"/>
            <a:ext cx="3352800" cy="502920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itchFamily="34" charset="0"/>
              <a:buChar char="•"/>
            </a:pPr>
            <a:r>
              <a:rPr lang="en-US" sz="1400" dirty="0"/>
              <a:t>The Prophet forecast accounts for trend, weekly seasonality, yearly seasonality, and daily seasonality. The decomposition charts show these clearly</a:t>
            </a:r>
            <a:r>
              <a:rPr lang="en-US" sz="1400" dirty="0" smtClean="0"/>
              <a:t>.</a:t>
            </a:r>
          </a:p>
          <a:p>
            <a:endParaRPr lang="en-US" sz="1400" dirty="0"/>
          </a:p>
          <a:p>
            <a:endParaRPr lang="en-US" sz="1400" dirty="0" smtClean="0"/>
          </a:p>
          <a:p>
            <a:pPr marL="285750" indent="-285750">
              <a:buFont typeface="Arial" pitchFamily="34" charset="0"/>
              <a:buChar char="•"/>
            </a:pPr>
            <a:r>
              <a:rPr lang="en-US" sz="1400" dirty="0"/>
              <a:t>The Prophet forecast adjusts to variations in energy consumption (e.g., weekends, holidays, and daily patterns), </a:t>
            </a:r>
          </a:p>
        </p:txBody>
      </p:sp>
      <p:sp>
        <p:nvSpPr>
          <p:cNvPr id="3" name="Hexagon 2"/>
          <p:cNvSpPr/>
          <p:nvPr/>
        </p:nvSpPr>
        <p:spPr>
          <a:xfrm>
            <a:off x="5257800" y="533400"/>
            <a:ext cx="3499104" cy="510540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itchFamily="34" charset="0"/>
              <a:buChar char="•"/>
            </a:pPr>
            <a:r>
              <a:rPr lang="en-US" sz="1400" dirty="0"/>
              <a:t>The forecast in the ARIMA graph shows a </a:t>
            </a:r>
            <a:r>
              <a:rPr lang="en-US" sz="1400" b="1" u="sng" dirty="0"/>
              <a:t>flat trend</a:t>
            </a:r>
            <a:r>
              <a:rPr lang="en-US" sz="1400" dirty="0"/>
              <a:t> in the future </a:t>
            </a:r>
            <a:r>
              <a:rPr lang="en-US" sz="1400" dirty="0" smtClean="0"/>
              <a:t>indicating </a:t>
            </a:r>
            <a:r>
              <a:rPr lang="en-US" sz="1400" dirty="0"/>
              <a:t>limited sensitivity to changes or seasonality</a:t>
            </a:r>
            <a:r>
              <a:rPr lang="en-US" sz="1400" dirty="0" smtClean="0"/>
              <a:t>.</a:t>
            </a:r>
          </a:p>
          <a:p>
            <a:pPr marL="285750" indent="-285750">
              <a:buFont typeface="Arial" pitchFamily="34" charset="0"/>
              <a:buChar char="•"/>
            </a:pPr>
            <a:endParaRPr lang="en-US" sz="1600" dirty="0"/>
          </a:p>
          <a:p>
            <a:endParaRPr lang="en-US" sz="1600" dirty="0"/>
          </a:p>
          <a:p>
            <a:pPr marL="285750" indent="-285750">
              <a:buFont typeface="Arial" pitchFamily="34" charset="0"/>
              <a:buChar char="•"/>
            </a:pPr>
            <a:r>
              <a:rPr lang="en-US" sz="1400" dirty="0"/>
              <a:t>ARIMA is less effective at capturing long-term seasonality</a:t>
            </a:r>
          </a:p>
        </p:txBody>
      </p:sp>
    </p:spTree>
    <p:extLst>
      <p:ext uri="{BB962C8B-B14F-4D97-AF65-F5344CB8AC3E}">
        <p14:creationId xmlns:p14="http://schemas.microsoft.com/office/powerpoint/2010/main" val="3479652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533400" y="419100"/>
            <a:ext cx="23622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smtClean="0"/>
              <a:t>Wrap up:</a:t>
            </a:r>
            <a:endParaRPr lang="en-US" u="sng" dirty="0"/>
          </a:p>
        </p:txBody>
      </p:sp>
      <p:sp>
        <p:nvSpPr>
          <p:cNvPr id="5" name="Rounded Rectangular Callout 4"/>
          <p:cNvSpPr/>
          <p:nvPr/>
        </p:nvSpPr>
        <p:spPr>
          <a:xfrm>
            <a:off x="1524000" y="2514600"/>
            <a:ext cx="5791200" cy="137160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"Final Verdict on Forecasting Models"</a:t>
            </a:r>
            <a:endParaRPr lang="en-US" dirty="0"/>
          </a:p>
        </p:txBody>
      </p:sp>
    </p:spTree>
    <p:extLst>
      <p:ext uri="{BB962C8B-B14F-4D97-AF65-F5344CB8AC3E}">
        <p14:creationId xmlns:p14="http://schemas.microsoft.com/office/powerpoint/2010/main" val="34617803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ata 1"/>
          <p:cNvSpPr/>
          <p:nvPr/>
        </p:nvSpPr>
        <p:spPr>
          <a:xfrm>
            <a:off x="228600" y="304800"/>
            <a:ext cx="6172200" cy="236220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Adopt Prophet as the primary model for energy consumption forecasting,</a:t>
            </a:r>
          </a:p>
          <a:p>
            <a:r>
              <a:rPr lang="en-US" dirty="0"/>
              <a:t>with ARIMA as a supplementary tool for very short-term accuracy or highly stationary periods.</a:t>
            </a:r>
          </a:p>
        </p:txBody>
      </p:sp>
      <p:sp>
        <p:nvSpPr>
          <p:cNvPr id="3" name="Flowchart: Data 2"/>
          <p:cNvSpPr/>
          <p:nvPr/>
        </p:nvSpPr>
        <p:spPr>
          <a:xfrm>
            <a:off x="1295400" y="3810000"/>
            <a:ext cx="6400800" cy="213360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Use </a:t>
            </a:r>
            <a:r>
              <a:rPr lang="en-US" b="1" dirty="0"/>
              <a:t>ARIMA</a:t>
            </a:r>
            <a:r>
              <a:rPr lang="en-US" dirty="0"/>
              <a:t> for </a:t>
            </a:r>
            <a:r>
              <a:rPr lang="en-US" b="1" dirty="0"/>
              <a:t>short-term predictions</a:t>
            </a:r>
            <a:r>
              <a:rPr lang="en-US" dirty="0"/>
              <a:t> (e.g., next few hours or days).</a:t>
            </a:r>
          </a:p>
          <a:p>
            <a:r>
              <a:rPr lang="en-US" dirty="0"/>
              <a:t>Use </a:t>
            </a:r>
            <a:r>
              <a:rPr lang="en-US" b="1" dirty="0"/>
              <a:t>Prophet</a:t>
            </a:r>
            <a:r>
              <a:rPr lang="en-US" dirty="0"/>
              <a:t> for medium to </a:t>
            </a:r>
            <a:r>
              <a:rPr lang="en-US" b="1" dirty="0"/>
              <a:t>long-term predictions</a:t>
            </a:r>
            <a:r>
              <a:rPr lang="en-US" dirty="0"/>
              <a:t> (e.g., weekly, monthly, yearly),</a:t>
            </a:r>
          </a:p>
        </p:txBody>
      </p:sp>
    </p:spTree>
    <p:extLst>
      <p:ext uri="{BB962C8B-B14F-4D97-AF65-F5344CB8AC3E}">
        <p14:creationId xmlns:p14="http://schemas.microsoft.com/office/powerpoint/2010/main" val="5852236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2057400"/>
            <a:ext cx="6781800" cy="2743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08851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smtClean="0"/>
              <a:t>Clean and Prep</a:t>
            </a:r>
            <a:endParaRPr lang="en-US" sz="2800" u="sng" dirty="0"/>
          </a:p>
        </p:txBody>
      </p:sp>
      <p:sp>
        <p:nvSpPr>
          <p:cNvPr id="5" name="Content Placeholder 4"/>
          <p:cNvSpPr>
            <a:spLocks noGrp="1"/>
          </p:cNvSpPr>
          <p:nvPr>
            <p:ph sz="quarter" idx="2"/>
          </p:nvPr>
        </p:nvSpPr>
        <p:spPr/>
        <p:txBody>
          <a:bodyPr/>
          <a:lstStyle/>
          <a:p>
            <a:pPr marL="0" indent="0">
              <a:buNone/>
            </a:pPr>
            <a:r>
              <a:rPr lang="en-US" dirty="0"/>
              <a:t> </a:t>
            </a:r>
            <a:r>
              <a:rPr lang="en-US" dirty="0" smtClean="0"/>
              <a:t>         </a:t>
            </a:r>
          </a:p>
          <a:p>
            <a:r>
              <a:rPr lang="en-US" sz="1600" dirty="0"/>
              <a:t> </a:t>
            </a:r>
            <a:r>
              <a:rPr lang="en-US" sz="1600" dirty="0" smtClean="0"/>
              <a:t>          df.info</a:t>
            </a:r>
            <a:r>
              <a:rPr lang="en-US" sz="1600" dirty="0"/>
              <a:t>() </a:t>
            </a:r>
            <a:r>
              <a:rPr lang="en-US" sz="1800" dirty="0"/>
              <a:t> </a:t>
            </a:r>
            <a:endParaRPr lang="en-US" sz="1800" dirty="0" smtClean="0"/>
          </a:p>
          <a:p>
            <a:pPr marL="0" indent="0">
              <a:buNone/>
            </a:pPr>
            <a:endParaRPr lang="en-US" sz="1800" dirty="0" smtClean="0"/>
          </a:p>
          <a:p>
            <a:pPr marL="0" indent="0">
              <a:buNone/>
            </a:pPr>
            <a:r>
              <a:rPr lang="en-US" sz="1600" dirty="0"/>
              <a:t> </a:t>
            </a:r>
            <a:r>
              <a:rPr lang="en-US" sz="1600" dirty="0" smtClean="0"/>
              <a:t>     </a:t>
            </a:r>
          </a:p>
          <a:p>
            <a:r>
              <a:rPr lang="en-US" sz="1600" dirty="0"/>
              <a:t> </a:t>
            </a:r>
            <a:r>
              <a:rPr lang="en-US" sz="1600" dirty="0" smtClean="0"/>
              <a:t>        </a:t>
            </a:r>
            <a:r>
              <a:rPr lang="en-US" sz="1600" dirty="0" err="1" smtClean="0"/>
              <a:t>df</a:t>
            </a:r>
            <a:r>
              <a:rPr lang="en-US" sz="1600" dirty="0" smtClean="0"/>
              <a:t> . describe</a:t>
            </a:r>
            <a:r>
              <a:rPr lang="en-US" sz="1600" dirty="0" smtClean="0"/>
              <a:t>()</a:t>
            </a:r>
          </a:p>
          <a:p>
            <a:pPr marL="0" indent="0">
              <a:buNone/>
            </a:pPr>
            <a:r>
              <a:rPr lang="en-US" sz="1600" dirty="0" smtClean="0"/>
              <a:t>   </a:t>
            </a:r>
          </a:p>
          <a:p>
            <a:r>
              <a:rPr lang="en-US" sz="1600" dirty="0"/>
              <a:t> </a:t>
            </a:r>
            <a:r>
              <a:rPr lang="en-US" sz="1600" dirty="0" smtClean="0"/>
              <a:t>      </a:t>
            </a:r>
            <a:r>
              <a:rPr lang="en-US" sz="1600" dirty="0" smtClean="0"/>
              <a:t> </a:t>
            </a:r>
            <a:r>
              <a:rPr lang="en-US" sz="1600" dirty="0" err="1" smtClean="0"/>
              <a:t>df</a:t>
            </a:r>
            <a:r>
              <a:rPr lang="en-US" sz="1600" dirty="0" smtClean="0"/>
              <a:t> . </a:t>
            </a:r>
            <a:r>
              <a:rPr lang="en-US" sz="1600" dirty="0" err="1" smtClean="0"/>
              <a:t>isnull</a:t>
            </a:r>
            <a:r>
              <a:rPr lang="en-US" sz="1600" dirty="0" smtClean="0"/>
              <a:t> </a:t>
            </a:r>
            <a:r>
              <a:rPr lang="en-US" sz="1600" dirty="0" smtClean="0"/>
              <a:t>().</a:t>
            </a:r>
            <a:r>
              <a:rPr lang="en-US" sz="1600" dirty="0"/>
              <a:t>sum</a:t>
            </a:r>
            <a:r>
              <a:rPr lang="en-US" sz="1600" dirty="0" smtClean="0"/>
              <a:t>()</a:t>
            </a:r>
          </a:p>
          <a:p>
            <a:endParaRPr lang="en-US" sz="1600" dirty="0"/>
          </a:p>
          <a:p>
            <a:pPr marL="0" indent="0">
              <a:buNone/>
            </a:pPr>
            <a:endParaRPr lang="en-US" sz="1600" dirty="0"/>
          </a:p>
          <a:p>
            <a:r>
              <a:rPr lang="en-US" sz="1600" dirty="0" smtClean="0"/>
              <a:t> </a:t>
            </a:r>
            <a:r>
              <a:rPr lang="en-US" sz="1600" dirty="0" err="1" smtClean="0"/>
              <a:t>df</a:t>
            </a:r>
            <a:r>
              <a:rPr lang="en-US" sz="1600" dirty="0" smtClean="0"/>
              <a:t> . describe(include</a:t>
            </a:r>
            <a:r>
              <a:rPr lang="en-US" sz="1600" dirty="0"/>
              <a:t>='object')</a:t>
            </a:r>
          </a:p>
          <a:p>
            <a:pPr marL="0" indent="0">
              <a:buNone/>
            </a:pPr>
            <a:endParaRPr lang="en-US" sz="1600" dirty="0"/>
          </a:p>
        </p:txBody>
      </p:sp>
      <p:sp>
        <p:nvSpPr>
          <p:cNvPr id="7" name="Content Placeholder 6"/>
          <p:cNvSpPr>
            <a:spLocks noGrp="1"/>
          </p:cNvSpPr>
          <p:nvPr>
            <p:ph sz="quarter" idx="4"/>
          </p:nvPr>
        </p:nvSpPr>
        <p:spPr>
          <a:xfrm>
            <a:off x="4371974" y="2362200"/>
            <a:ext cx="4010025" cy="3886200"/>
          </a:xfrm>
        </p:spPr>
        <p:txBody>
          <a:bodyPr>
            <a:normAutofit/>
          </a:bodyPr>
          <a:lstStyle/>
          <a:p>
            <a:endParaRPr lang="en-US" sz="1600" dirty="0" smtClean="0"/>
          </a:p>
          <a:p>
            <a:r>
              <a:rPr lang="en-US" sz="1600" dirty="0" smtClean="0"/>
              <a:t>get </a:t>
            </a:r>
            <a:r>
              <a:rPr lang="en-US" sz="1600" dirty="0"/>
              <a:t>the </a:t>
            </a:r>
            <a:r>
              <a:rPr lang="en-US" sz="1600" dirty="0" smtClean="0"/>
              <a:t> no . of </a:t>
            </a:r>
            <a:r>
              <a:rPr lang="en-US" sz="1600" dirty="0"/>
              <a:t>columns and there </a:t>
            </a:r>
            <a:r>
              <a:rPr lang="en-US" sz="1600" dirty="0" smtClean="0"/>
              <a:t>  data type  </a:t>
            </a:r>
            <a:r>
              <a:rPr lang="en-US" sz="1600" dirty="0"/>
              <a:t>to </a:t>
            </a:r>
            <a:r>
              <a:rPr lang="en-US" sz="1600" dirty="0" smtClean="0"/>
              <a:t> </a:t>
            </a:r>
            <a:r>
              <a:rPr lang="en-US" sz="1600" dirty="0" err="1" smtClean="0"/>
              <a:t>analyse</a:t>
            </a:r>
            <a:r>
              <a:rPr lang="en-US" sz="1600" dirty="0" smtClean="0"/>
              <a:t>  </a:t>
            </a:r>
            <a:r>
              <a:rPr lang="en-US" sz="1600" dirty="0" smtClean="0"/>
              <a:t>the </a:t>
            </a:r>
            <a:r>
              <a:rPr lang="en-US" sz="1600" dirty="0"/>
              <a:t>complete </a:t>
            </a:r>
            <a:r>
              <a:rPr lang="en-US" sz="1600" dirty="0" smtClean="0"/>
              <a:t>dataset.</a:t>
            </a:r>
          </a:p>
          <a:p>
            <a:pPr marL="0" indent="0">
              <a:buNone/>
            </a:pPr>
            <a:endParaRPr lang="en-US" sz="1600" dirty="0" smtClean="0"/>
          </a:p>
          <a:p>
            <a:r>
              <a:rPr lang="en-US" sz="1600" dirty="0"/>
              <a:t> </a:t>
            </a:r>
            <a:r>
              <a:rPr lang="en-US" sz="1600" dirty="0" smtClean="0"/>
              <a:t>statistics </a:t>
            </a:r>
            <a:r>
              <a:rPr lang="en-US" sz="1600" dirty="0" smtClean="0"/>
              <a:t>of </a:t>
            </a:r>
            <a:r>
              <a:rPr lang="en-US" sz="1600" dirty="0"/>
              <a:t>the numerical </a:t>
            </a:r>
            <a:r>
              <a:rPr lang="en-US" sz="1600" dirty="0" smtClean="0"/>
              <a:t>columns.</a:t>
            </a:r>
          </a:p>
          <a:p>
            <a:pPr marL="0" indent="0">
              <a:buNone/>
            </a:pPr>
            <a:endParaRPr lang="en-US" sz="1600" dirty="0" smtClean="0"/>
          </a:p>
          <a:p>
            <a:r>
              <a:rPr lang="en-US" sz="1600" dirty="0"/>
              <a:t> </a:t>
            </a:r>
            <a:r>
              <a:rPr lang="en-US" sz="1600" dirty="0" smtClean="0"/>
              <a:t>to check </a:t>
            </a:r>
            <a:r>
              <a:rPr lang="en-US" sz="1600" dirty="0"/>
              <a:t>for the missing </a:t>
            </a:r>
            <a:r>
              <a:rPr lang="en-US" sz="1600" dirty="0" smtClean="0"/>
              <a:t>values.</a:t>
            </a:r>
          </a:p>
          <a:p>
            <a:endParaRPr lang="en-US" sz="1600" dirty="0"/>
          </a:p>
          <a:p>
            <a:pPr marL="0" indent="0">
              <a:buNone/>
            </a:pPr>
            <a:endParaRPr lang="en-US" sz="1600" dirty="0" smtClean="0"/>
          </a:p>
          <a:p>
            <a:r>
              <a:rPr lang="en-US" sz="1600" dirty="0"/>
              <a:t> looks for the columns with object </a:t>
            </a:r>
            <a:r>
              <a:rPr lang="en-US" sz="1600" dirty="0" smtClean="0"/>
              <a:t>data type</a:t>
            </a:r>
            <a:r>
              <a:rPr lang="en-US" sz="1600" dirty="0" smtClean="0"/>
              <a:t>.</a:t>
            </a:r>
            <a:endParaRPr lang="en-US" sz="1600" dirty="0"/>
          </a:p>
        </p:txBody>
      </p:sp>
      <p:sp>
        <p:nvSpPr>
          <p:cNvPr id="4" name="Text Placeholder 3"/>
          <p:cNvSpPr>
            <a:spLocks noGrp="1"/>
          </p:cNvSpPr>
          <p:nvPr>
            <p:ph type="body" sz="quarter" idx="1"/>
          </p:nvPr>
        </p:nvSpPr>
        <p:spPr/>
        <p:txBody>
          <a:bodyPr/>
          <a:lstStyle/>
          <a:p>
            <a:r>
              <a:rPr lang="en-US" i="1" dirty="0" smtClean="0"/>
              <a:t>Functions</a:t>
            </a:r>
            <a:endParaRPr lang="en-US" i="1" dirty="0"/>
          </a:p>
        </p:txBody>
      </p:sp>
      <p:sp>
        <p:nvSpPr>
          <p:cNvPr id="8" name="Text Placeholder 7"/>
          <p:cNvSpPr>
            <a:spLocks noGrp="1"/>
          </p:cNvSpPr>
          <p:nvPr>
            <p:ph type="body" sz="quarter" idx="3"/>
          </p:nvPr>
        </p:nvSpPr>
        <p:spPr/>
        <p:txBody>
          <a:bodyPr/>
          <a:lstStyle/>
          <a:p>
            <a:r>
              <a:rPr lang="en-US" dirty="0" smtClean="0"/>
              <a:t>Purpose  to implement</a:t>
            </a:r>
            <a:endParaRPr lang="en-US" dirty="0"/>
          </a:p>
        </p:txBody>
      </p:sp>
    </p:spTree>
    <p:extLst>
      <p:ext uri="{BB962C8B-B14F-4D97-AF65-F5344CB8AC3E}">
        <p14:creationId xmlns:p14="http://schemas.microsoft.com/office/powerpoint/2010/main" val="2913754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sz="2800" u="sng" dirty="0" smtClean="0"/>
              <a:t>See the Story</a:t>
            </a:r>
            <a:endParaRPr lang="en-US" sz="2800" u="sng" dirty="0"/>
          </a:p>
        </p:txBody>
      </p:sp>
      <p:sp>
        <p:nvSpPr>
          <p:cNvPr id="8" name="Content Placeholder 7"/>
          <p:cNvSpPr>
            <a:spLocks noGrp="1"/>
          </p:cNvSpPr>
          <p:nvPr>
            <p:ph sz="quarter" idx="1"/>
          </p:nvPr>
        </p:nvSpPr>
        <p:spPr/>
        <p:txBody>
          <a:bodyPr/>
          <a:lstStyle/>
          <a:p>
            <a:pPr>
              <a:buFont typeface="Wingdings" pitchFamily="2" charset="2"/>
              <a:buChar char="§"/>
            </a:pPr>
            <a:r>
              <a:rPr lang="en-US" dirty="0" smtClean="0"/>
              <a:t> </a:t>
            </a:r>
            <a:r>
              <a:rPr lang="en-US" sz="1800" dirty="0"/>
              <a:t>Plot </a:t>
            </a:r>
            <a:r>
              <a:rPr lang="en-US" sz="1800" dirty="0" smtClean="0"/>
              <a:t> representation  </a:t>
            </a:r>
            <a:r>
              <a:rPr lang="en-US" sz="1800" dirty="0"/>
              <a:t>to visualize the data in an effective way</a:t>
            </a:r>
            <a:r>
              <a:rPr lang="en-US" dirty="0" smtClean="0"/>
              <a:t>.</a:t>
            </a:r>
          </a:p>
          <a:p>
            <a:pPr marL="0" indent="0">
              <a:buNone/>
            </a:pPr>
            <a:r>
              <a:rPr lang="en-US" sz="1800" b="1" u="sng" dirty="0" smtClean="0"/>
              <a:t>Line Graph</a:t>
            </a:r>
            <a:r>
              <a:rPr lang="en-US" sz="2000" b="1" u="sng" dirty="0" smtClean="0"/>
              <a:t>:</a:t>
            </a:r>
            <a:endParaRPr lang="en-US" b="1" dirty="0" smtClean="0"/>
          </a:p>
          <a:p>
            <a:pPr>
              <a:buFont typeface="Wingdings" pitchFamily="2" charset="2"/>
              <a:buChar char="q"/>
            </a:pPr>
            <a:r>
              <a:rPr lang="en-US" sz="1800" b="1" u="sng" dirty="0" smtClean="0"/>
              <a:t>Observation</a:t>
            </a:r>
            <a:r>
              <a:rPr lang="en-US" sz="1800" dirty="0"/>
              <a:t> :</a:t>
            </a:r>
          </a:p>
          <a:p>
            <a:r>
              <a:rPr lang="en-US" sz="1600" dirty="0"/>
              <a:t>.There are fluctuations in power usage, with several peaks reaching above 10 kW</a:t>
            </a:r>
            <a:r>
              <a:rPr lang="en-US" sz="1600" dirty="0" smtClean="0"/>
              <a:t>.</a:t>
            </a:r>
          </a:p>
          <a:p>
            <a:r>
              <a:rPr lang="en-US" sz="1600" dirty="0" smtClean="0"/>
              <a:t>. </a:t>
            </a:r>
            <a:r>
              <a:rPr lang="en-US" sz="1600" dirty="0"/>
              <a:t>The power usage appears to have periodic increases and decreases, which could be due to daily or weekly consumption patterns.</a:t>
            </a:r>
          </a:p>
          <a:p>
            <a:pPr marL="0" indent="0">
              <a:buNone/>
            </a:pPr>
            <a:endParaRPr lang="en-US" sz="16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4267200"/>
            <a:ext cx="5410200" cy="243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47131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0375" y="776514"/>
            <a:ext cx="8150225" cy="2339102"/>
          </a:xfrm>
          <a:prstGeom prst="rect">
            <a:avLst/>
          </a:prstGeom>
          <a:noFill/>
        </p:spPr>
        <p:txBody>
          <a:bodyPr wrap="square" rtlCol="0">
            <a:spAutoFit/>
          </a:bodyPr>
          <a:lstStyle/>
          <a:p>
            <a:r>
              <a:rPr lang="en-US" b="1" u="sng" dirty="0"/>
              <a:t>Scatter Plot</a:t>
            </a:r>
            <a:r>
              <a:rPr lang="en-US" dirty="0"/>
              <a:t> </a:t>
            </a:r>
            <a:r>
              <a:rPr lang="en-US" sz="1600" dirty="0" smtClean="0"/>
              <a:t>:</a:t>
            </a:r>
          </a:p>
          <a:p>
            <a:r>
              <a:rPr lang="en-US" sz="1600" dirty="0"/>
              <a:t> </a:t>
            </a:r>
            <a:r>
              <a:rPr lang="en-US" sz="1600" dirty="0" smtClean="0"/>
              <a:t>    </a:t>
            </a:r>
            <a:r>
              <a:rPr lang="en-US" sz="1600" dirty="0"/>
              <a:t>T</a:t>
            </a:r>
            <a:r>
              <a:rPr lang="en-US" sz="1600" dirty="0" smtClean="0"/>
              <a:t>o </a:t>
            </a:r>
            <a:r>
              <a:rPr lang="en-US" sz="1600" dirty="0"/>
              <a:t>explore the correlation between Global Active Power and Global Reactive Power, which help understand power efficiency.</a:t>
            </a:r>
          </a:p>
          <a:p>
            <a:pPr marL="285750" indent="-285750">
              <a:buFont typeface="Wingdings" pitchFamily="2" charset="2"/>
              <a:buChar char="q"/>
            </a:pPr>
            <a:r>
              <a:rPr lang="en-US" b="1" u="sng" dirty="0"/>
              <a:t>Observation</a:t>
            </a:r>
            <a:endParaRPr lang="en-US" u="sng" dirty="0"/>
          </a:p>
          <a:p>
            <a:pPr marL="285750" indent="-285750">
              <a:buFont typeface="Arial" pitchFamily="34" charset="0"/>
              <a:buChar char="•"/>
            </a:pPr>
            <a:r>
              <a:rPr lang="en-US" sz="1600" dirty="0" smtClean="0"/>
              <a:t>The </a:t>
            </a:r>
            <a:r>
              <a:rPr lang="en-US" sz="1600" dirty="0"/>
              <a:t>data points show a clear triangular pattern, with most values concentrated between 0 to 6 kW for active power and 0 to 0.8 </a:t>
            </a:r>
            <a:r>
              <a:rPr lang="en-US" sz="1600" dirty="0" smtClean="0"/>
              <a:t>kwh </a:t>
            </a:r>
            <a:r>
              <a:rPr lang="en-US" sz="1600" dirty="0"/>
              <a:t>for reactive power.</a:t>
            </a:r>
          </a:p>
          <a:p>
            <a:pPr marL="285750" indent="-285750">
              <a:buFont typeface="Arial" pitchFamily="34" charset="0"/>
              <a:buChar char="•"/>
            </a:pPr>
            <a:r>
              <a:rPr lang="en-US" sz="1600" dirty="0"/>
              <a:t>. There are some points where the reactive power spikes independently of active </a:t>
            </a:r>
            <a:r>
              <a:rPr lang="en-US" sz="1600" dirty="0" smtClean="0"/>
              <a:t>power</a:t>
            </a:r>
            <a:r>
              <a:rPr lang="en-US" sz="1600" dirty="0"/>
              <a:t>.</a:t>
            </a:r>
          </a:p>
          <a:p>
            <a:r>
              <a:rPr lang="en-US" sz="1400" dirty="0" smtClean="0"/>
              <a:t>                                              </a:t>
            </a:r>
            <a:endParaRPr lang="en-US" sz="1400" dirty="0"/>
          </a:p>
        </p:txBody>
      </p:sp>
      <p:sp>
        <p:nvSpPr>
          <p:cNvPr id="5" name="AutoShape 2" descr="data:image/png;base64,iVBORw0KGgoAAAANSUhEUgAAArMAAAIjCAYAAAAQgZNYAAAAOXRFWHRTb2Z0d2FyZQBNYXRwbG90bGliIHZlcnNpb24zLjguMCwgaHR0cHM6Ly9tYXRwbG90bGliLm9yZy81sbWrAAAACXBIWXMAAA9hAAAPYQGoP6dpAAEAAElEQVR4nOydeXxcdbn/P2eZfcsyk61pujfdaSm2IC2bYIUCInJB9IrojwuoeFG8qLggiFfgKquAwkVAAZFVUAEFLluLtJXutGm6N80+k2T2mbN+f398M6eZ7EmTpmmf9+vVF2TmzDnfs8ycz3m+z/N5BMYYA0EQBEEQBEGMQ8SxHgBBEARBEARBDBcSswRBEARBEMS4hcQsQRAEQRAEMW4hMUsQBEEQBEGMW0jMEgRBEARBEOMWErMEQRAEQRDEuIXELEEQBEEQBDFuITFLEARBEARBjFtIzBIEQRAEQRDjFhKzBNHJLbfcAkEQhvXZyZMn4/zzzx+xsezfvx+CIOCJJ54YsXUeLodzfIjxw+Fce7lrJBKJjNh4zjjjDJxxxhkjtr6jEUEQcMstt4z1MAhi3EJiljim2bdvH6677jrMnDkTbrcbbrcbc+bMwTe/+U1s2bJlrIc3orz22msQBAEVFRUwTXNY60in07jlllvw7rvvjuzgDoOcQMr9y53DH//4x4jH42M9vHGBoij49a9/jWXLlqGwsBB2ux0VFRW48MIL8cwzz8AwjLEe4mEzefLkvOvE4/FgyZIl+MMf/jDWQwPAv59Hm2DterxEUURFRQU+/elPH1Xff4IYDPJYD4AgRou//e1vuOyyyyDLMr70pS/hhBNOgCiK2LFjB1566SX85je/wb59+zBp0qSxHuqI8PTTT2Py5MnYv38/3n77bZx99tlDXkc6ncatt94KAD2iYT/+8Y/xgx/8YCSGOix+85vfwOv1IplM4o033sB///d/4+2338YHH3xAEeN+CIfDOPfcc7F+/XqsWLECP/7xj1FUVITm5ma89dZb+OIXv4jdu3fjJz/5yVgP9bBZuHAhvvvd7wIAmpqa8Oijj+IrX/kKFEXBf/zHf4zp2F577TU8+OCDvQraTCYDWR6b2/E555yDK664Aowx7Nu3Dw899BDOOussvPrqqzj33HPHZEwEMVRIzBLHJHv27MEXvvAFTJo0Cf/3f/+H8vLyvPfvvPNOPPTQQxDFY2NyIpVK4ZVXXsHtt9+Oxx9/HE8//fSwxGx/yLI8ZjdcALjkkksQDAYBANdeey0+//nP46WXXsKaNWtwyimnjNm4BkLXdZimCbvdPibb//KXv4yNGzfixRdfxMUXX5z33k033YSPPvoItbW1YzK2kWbChAn493//d+vvK6+8ElOnTsU999wz5mK2P5xO55hte+bMmXnH7HOf+xwWLFiAe++996gXs6lUCh6PZ6yHQRwFHBt3coLoxv/8z/8glUrh8ccf7yFkAS7M/vM//xMTJ07sdz26ruO2227DtGnT4HA4MHnyZPzwhz+Eoii9Lv/GG29g4cKFcDqdmDNnDl566aW899vb2/Ff//VfmD9/PrxeL/x+P84991xs3rx5+DsL4M9//jMymQz+7d/+DV/4whfw0ksvIZvN9lgum83illtuwcyZM+F0OlFeXo6LL74Ye/bswf79+xEKhQAAt956qzX9mIskdc+ZnTdvHs4888we2zBNExMmTMAll1yS99q9996LuXPnwul0orS0FNdccw06OjqGvc9nnXUWAJ5KAvAb23e/+11MnDgRDocD1dXV+NWvfgXGmPWZiy++GCeeeGLeei644AIIgoC//OUv1mtr166FIAh4/fXXrdei0Si+/e1vW+ufPn067rzzzryUjly+6a9+9Svce++91nWzffv2XvdhKMfwT3/6ExYvXgyfzwe/34/58+fjvvvu6/cYffjhh/jHP/6Bq6++uoeQzXHSSSfhS1/6Ur/rAYC3334by5cvh8fjQUFBAT772c+ipqam12UjkQguvfRS+P1+FBcX4/rrr+9xPT7++OM466yzUFJSAofDgTlz5uA3v/nNgOMYCqFQCLNmzcKePXvyXh/s9fjKK69g5cqVqKiogMPhwLRp03Dbbbf1mpaxdu1anHfeeSgsLITH48GCBQus83PllVfiwQcfBJA/tZ+j6/fshRdegCAIeO+993ps4+GHH4YgCPj444+t13bs2IFLLrkERUVFcDqdOOmkk/Ku5aEyf/58BINB63sFDHzut2zZ0uM7tH79egiC0OP7du6552Lp0qV5r73++uvW+n0+H1auXIlt27blLXPllVfC6/Viz549OO+88+Dz+QZ13RLHByRmiWOSv/3tb5g+fXqPH82hctVVV+Hmm2/GiSeeiHvuuQenn346br/9dnzhC1/oseyuXbtw2WWX4dxzz8Xtt98OWZbxb//2b3jzzTetZfbu3YuXX34Z559/Pu6++27ceOON2Lp1K04//XQ0NjYOe5xPP/00zjzzTJSVleELX/gCEokE/vrXv+YtYxgGzj//fNx6661YvHgx7rrrLlx//fWIxWL4+OOPEQqFLDHxuc99Dk8++SSefPLJPkXQZZddhvfffx/Nzc15r69evRqNjY15x+iaa67BjTfeiFNPPRX33XcfvvrVr+Lpp5/GihUroGnasPY5J1CKi4vBGMOFF16Ie+65B5/5zGdw9913o7q6GjfeeCNuuOEG6zPLly/H5s2brVxbxhg++OADiKKIVatWWcutWrUKoiji1FNPBcDTL04//XQ89dRTuOKKK3D//ffj1FNPxU033ZS3/hyPP/44fv3rX+Pqq6/GXXfdhaKiosM6hm+++SYuv/xyFBYW4s4778Qdd9yBM844Ax988EG/xyh3DXSNvA2Ht956CytWrEBraytuueUW3HDDDfjnP/+JU089Ffv37++x/KWXXopsNovbb78d5513Hu6//35cffXVecv85je/waRJk/DDH/4Qd911FyZOnIhvfOMblugbCXRdR319PQoLC/NeH+z1+MQTT8Dr9eKGG27Afffdh8WLF+Pmm2/ukW7z5ptv4rTTTsP27dtx/fXX46677sKZZ56Jv/3tb9b2zjnnHACwvldPPvlkr2NeuXIlvF4vnnvuuR7vPfvss5g7dy7mzZsHANi2bRtOPvlk1NTU4Ac/+AHuuusueDweXHTRRfjzn/88rGPW0dGBjo4OFBcXAxjcuZ83bx4KCgrw/vvvW+vJfYe6ft9M08Q///lPnHbaadZyTz75pLXPd955J37yk59g+/btWLZsWY9rS9d1rFixAiUlJfjVr36Fz3/+88PaR+IYhBHEMUYsFmMA2EUXXdTjvY6ODhYOh61/6XTaeu+nP/0p6/qV2LRpEwPArrrqqrx1/Nd//RcDwN5++23rtUmTJjEA7MUXX8wbR3l5OVu0aJH1WjabZYZh5K1v3759zOFwsJ/97Gd5rwFgjz/++ID729LSwmRZZv/7v/9rvfbJT36Sffazn81b7rHHHmMA2N13391jHaZpMsYYC4fDDAD76U9/2mOZ7sentraWAWC//vWv85b7xje+wbxer3VsV61axQCwp59+Om+5v//9772+3td2a2trWTgcZvv27WMPP/wwczgcrLS0lKVSKfbyyy8zAOznP/953mcvueQSJggC2717N2OMsX/9618MAHvttdcYY4xt2bKFAWD/9m//xpYuXWp97sILL8w7b7fddhvzeDxs586deev/wQ9+wCRJYnV1dYyxQ+fN7/ez1tbWfvdrKMfw+uuvZ36/n+m6PuA6u/K5z32OAWDRaDTv9Uwmk/c96OjosN7r7dpbuHAhKykpYW1tbdZrmzdvZqIosiuuuMJ6LXeuLrzwwh77A4Bt3rzZeq3rdy/HihUr2NSpU/NeO/3009npp58+4L5OmjSJffrTn7b2aevWrezLX/4yA8C++c1vWssN5XrsbYzXXHMNc7vdLJvNMsYY03WdTZkyhU2aNCnvODJ26HvFGGPf/OY3WV+33O7fucsvv5yVlJTkne+mpiYmimLe78SnPvUpNn/+fGssuW1+8pOfZDNmzOh1W923+//+3/9j4XCYtba2srVr17JPfepTDAC76667GGODP/crV65kS5Yssf6++OKL2cUXX8wkSWKvv/46Y4yxDRs2MADslVdeYYwxlkgkWEFBAfuP//iPvHE1NzezQCCQ9/pXvvIVBoD94Ac/GHC/iOMPiswSxxy5KIDX6+3x3hlnnIFQKGT96y8K9NprrwFAj8hbrsDk1VdfzXu9oqICn/vc56y//X4/rrjiCmzcuNGKvDkcDitP1zAMtLW1wev1orq6Ghs2bBjqrgLg08+iKOZFKS6//HK8/vrredOmL774IoLBIL71rW/1WMdwCqhmzpyJhQsX4tlnn7VeMwwDL7zwAi644AK4XC4AwPPPP49AIIBzzjkHkUjE+rd48WJ4vV688847g9pedXU1QqEQpkyZgmuuuQbTp0/Hq6++Crfbjddeew2SJOE///M/8z7z3e9+F4wxK11g0aJF8Hq9VgRp1apVqKysxBVXXIENGzYgnU6DMYbVq1dj+fLl1nqef/55LF++HIWFhXn7cPbZZ8MwjLyIFAB8/vOft1I2RuIYFhQUIJVK5UX5B0Nf34Xf/va3ed+DZcuW9bmOpqYmbNq0CVdeeWVehHnBggU455xzrO9JV775zW/m/Z275roum9s3AIjFYohEIjj99NOxd+9exGKxIezlId544w1rn+bPn48nn3wSX/3qV/HLX/7SWmYo12PXMSYSCUQiESxfvhzpdBo7duwAAGzcuBH79u3Dt7/9bRQUFOSNZ7iFiZdddhlaW1vzXAVeeOEFmKaJyy67DABPWXr77bdx6aWXWmOLRCJoa2vDihUrsGvXLjQ0NAy4rd/97ncIhUIoKSnB0qVL8cEHH+CGG27At7/97SGd++XLl2PDhg1IpVIA+OzCeeedh4ULF1qzHqtWrYIgCNb19uabbyIajeLyyy/POxeSJGHp0qW9/jZ8/etfH/oBJY55qACMOObw+XwAgGQy2eO9hx9+GIlEAi0tLQNOvR44cACiKGL69Ol5r5eVlaGgoAAHDhzIe3369Ok9bl4zZ84EwHMpy8rKYJom7rvvPjz00EPYt29fXu5dblpvqDz11FNYsmQJ2tra0NbWBoCLNlVV8fzzz1vTu3v27EF1dfWIFnFddtll+OEPf4iGhgZMmDAB7777LlpbW60bLsDTL2KxGEpKSnpdR2tr66C29eKLL8Lv98Nms6GyshLTpk2z3jtw4AAqKiqsc59j9uzZ1vsAIEkSTjnllLyb6/Lly7Fs2TIYhoE1a9agtLQU7e3teWJ2165d2LJlS58Ctfs+TJkyZVD7BAzuGH7jG9/Ac889h3PPPRcTJkzApz/9aVx66aX4zGc+0++6u34XAoGA9frnP/95a6r6u9/9br/WXLljV11d3eO92bNn4x//+EePQpwZM2bkLTdt2jSIopg3bfzBBx/gpz/9KT788EOk0+m85WOxWN54B8vSpUvx85//HIZh4OOPP8bPf/5zdHR05BXfDeV63LZtG3784x/j7bff7mEDlxPcuXSX3PEcCT7zmc8gEAjg2Wefxac+9SkAPMVg4cKF1m/K7t27wRjDT37ykz6dKFpbWzFhwoR+t/XZz34W1113HQRBgM/nw9y5c61zOZRzv3z5cui6jg8//BATJ05Ea2srli9fjm3btuV93+bMmWMJ4127dgE4lP/eHb/fn/e3LMuorKzsd3+I4xMSs8QxRyAQQHl5eV6RRI5cDm1veX59MZK2T7/4xS/wk5/8BF/72tdw2223oaioCKIo4tvf/vawvGF37dqFf/3rXwB6CgiA59J2z1UcSS677DLcdNNNeP755/Htb38bzz33HAKBQJ7IMk0TJSUlePrpp3tdx2AimABw2mmnWW4Gh8OyZcvw3//938hms1i1ahV+9KMfoaCgAPPmzcOqVatQWloKAHli1jRNnHPOOfje977X6zpzAiNH14jeQAzmGJaUlGDTpk34xz/+gddffx2vv/46Hn/8cVxxxRX4/e9/3+e6Z82aBQD4+OOPrfxfAJg4caJV/JiLNo8m3b9De/bswac+9SnMmjULd999NyZOnAi73Y7XXnsN99xzz7B9koPBoOXisWLFCsyaNQvnn38+7rvvPmuGZbDXYzQaxemnnw6/34+f/exnmDZtGpxOJzZs2IDvf//7wx7jYHA4HFbe60MPPYSWlhZ88MEH+MUvfmEtk9v+f/3Xf2HFihW9rqf7g3hvVFZWjojzyUknnQSn04n3338fVVVVKCkpwcyZM7F8+XI89NBDUBQFq1atypu9yu3Dk08+ibKysh7r7P7g3XVmiyC6QmKWOCZZuXIlHn30Uaxbtw5LliwZ1jomTZoE0zSxa9cuK8IHAC0tLYhGoz38aXORkq437p07dwLghu4Anyo888wz8bvf/S7vs9FodFhC7emnn4bNZsOTTz4JSZLy3lu9ejXuv/9+1NXVoaqqCtOmTcPatWuhaRpsNluv6xuqcJ8yZQqWLFmCZ599Ftdddx1eeuklXHTRRXA4HNYy06ZNw1tvvYVTTz11SCJvKEyaNAlvvfUWEolEXnQ2NxXc9VwtX74cqqrimWeeQUNDgyVaTzvtNEvMzpw50xK1uX1IJpMjbncGDO4YAoDdbscFF1yACy64AKZp4hvf+AYefvhh/OQnP+lTtJx//vm444478PTTT+eJ2aGQO3a92Xft2LEDwWCwhz3Srl278qLTu3fvhmma1vfgr3/9KxRFwV/+8hdUVVVZyw025WSwrFy5Eqeffjp+8Ytf4JprroHH4xn09fjuu++ira0NL730Ul7BUtcqfwDWDMHHH3/c7/Ux1O/WZZddht///vf4v//7P9TU1IAxlhetnzp1KgDAZrONynUJDO3c2+12LFmyBKtWrUJVVZX1vVq+fDkURcHTTz+NlpaWvGOZO3YlJSWjtg/E8QE94hDHJN/73vfgdrvxta99DS0tLT3eZ13smvrivPPOAwDce++9ea/ffffdAPiNsiuNjY15FcTxeBx/+MMfsHDhQivqIElSj20///zzg8pt642nn34ay5cvx2WXXYZLLrkk79+NN94IAHjmmWcA8KnlSCSCBx54oMd6cmNyu90AuLgeLJdddhnWrFmDxx57DJFIJO+GC/DKdsMwcNttt/X4rK7rQ9pWX5x33nkwDKPHvt1zzz0QBCHPL3Pp0qWw2Wy48847UVRUhLlz5wLgN901a9bgvffey4vK5vYhZ3PVnWg0Cl3XD2v8Ax3DXPpIDlEUsWDBAgDo0yYOAE499VScc845eOSRR/DKK6/0usxA34Xy8nIsXLgQv//97/PO1ccff4w33njD+p50pXsu+q9//WsAsM5D7sGr67ZjsRgef/zxfscyHL7//e+jra0N//u//wtg8Ndjb2NUVRUPPfRQ3mdOPPFETJkyBffee2+Pa7nrZ3Oib7DX+9lnn42ioiI8++yzePbZZ7FkyZK8B4SSkhKcccYZePjhh9HU1NTj8+FweFDb6Y+hnvvly5dj7dq1eOedd6zvUDAYxOzZs3HnnXday+RYsWIF/H4/fvGLX/TqajIS+0AcJ4xN3RlBjD4vv/wyc7lcLBAIsG984xvs4YcfZr/97W/Z97//fTZx4kQmiiJ75plnrOW7V+szdqiC9tJLL2UPPvig9Xd3p4RJkyaxmTNnsoKCAvaDH/yA3XPPPWz+/PlMFEX297//3Vru5ptvZgDYlVdeyR555BH2rW99ixUVFbGpU6fmVWwPxs1gzZo1DAC79957+1xm8eLFbP78+YwxXnV9xhlnMADsC1/4AnvwwQfZ//zP/7BPf/rT7OWXX7Y+M2fOHFZWVsYefPBB9swzz7CtW7f2eXwYY+zgwYNMEATm8/lYUVERU1W1xzLXXHMNA8DOPfdcds8997AHHniAXX/99ayiooI9//zzfY6/63bD4XCfyxiGwc4880wmCAK7+uqr2YMPPsg++9nPMgDs29/+do/lTz75ZAaAXXDBBdZrTU1NDAADwJ544om85VOpFDvxxBOZLMvsqquuYr/5zW/Yr371K/aVr3yFeTwea2y58/bLX/6y333qzkDH8KKLLmKnnXYau+WWW9ijjz7KfvKTn7CCggK2cOHCHu4Y3WlpaWGLFi2yjv9dd93FHnvsMfaLX/yCnXXWWdbrOXq79t58800myzKbNWsW++Uvf8l+9rOfsVAoxAoLC9nevXut5XLnav78+eyCCy5gDz74IPv3f/93BoB98YtftJbbsWMHs9vtbP78+eyBBx5gd9xxB5s2bRo74YQTGAC2b98+a9mhuBmsXLmy1/fmzZvHJk6caB3XwVyPkUiEFRYWskmTJrG77rqL3X333WzRokXWGN955x1r/X//+9+ZzWZjkyZNYrfccgt7+OGH2Xe+8x326U9/2lrmueeeYwDYl7/8ZfbUU0/l/fagDweRq666inm9XiYIguUu0JVt27axwsJCVlxczH7wgx+wRx55hN12223svPPOYwsWLBjwmKGb00NvDPbc545D7ju0fv166/Xc8Z48eXKP9T/99NNMFEU2b9489vOf/5w9/PDD7Ec/+hFbuHBh3thy3zWC6A0Ss8Qxze7du9nXv/51Nn36dOZ0OpnL5WKzZs1i1157Ldu0aVPesr2JNU3T2K233sqmTJnCbDYbmzhxIrvpppvyrHAYO3Qj/cc//sEWLFjAHA4HmzVrVg+hls1m2Xe/+11WXl7OXC4XO/XUU9mHH37Y44Y9GDH7rW99iwFge/bs6XOZW265Jc8SKZ1Osx/96EfW/pSVlbFLLrkkbx3//Oc/2eLFi5ndbs+7yfYlZhlj7NRTT+3VxqwrjzzyCFu8eDFzuVzM5/Ox+fPns+9973ussbGxz8903W5/YpYxbvPzne98h1VUVDCbzcZmzJjBfvnLX+bZI+W48cYbGQB255135r0+ffr0Po9pIpFgN910E5s+fTqz2+0sGAyyT37yk+xXv/qVJZKGK2YZ6/8YvvDCC+zTn/40KykpYXa7nVVVVbFrrrmGNTU1DWrdmUyG3XvvveyUU05hfr+fybLMysrK2Pnnn8+efvrpPAuovq69t956i5166qnM5XIxv9/PLrjgArZ9+/a8ZXLnavv27eySSy5hPp+PFRYWsuuuu45lMpm8Zf/yl7+wBQsWMKfTySZPnszuvPNOyz5upMXsE0880WOfBnM9fvDBB+zkk09mLpeLVVRUsO9973vsH//4Rw8xyxhjq1evZueccw7z+XzM4/GwBQsW5Fmu6brOvvWtb7FQKMQEQcj7LvUlZt98800GgAmCwA4ePNjrvu3Zs4ddccUVrKysjNlsNjZhwgR2/vnnsxdeeGHAYzYYMcvY4M49Y4zF43EmSRLz+Xx519RTTz1lCfneeOedd9iKFStYIBBgTqeTTZs2jV155ZXso48+spYhMUv0h8DYIOZbCYIgCIIgCOIohHJmCYIgCIIgiHELiVmCIAiCIAhi3EJiliAIgiAIghi3kJglCIIgCIIgxi0kZgmCIAiCIIhxC4lZgiAIgiAIYtxy3LWzNU0TjY2N8Pl8Q24vSBAEQRAEQYw+jDEkEglUVFRAFPuPvR53YraxsRETJ04c62EQBEEQBEEQA3Dw4EFUVlb2u8xxJ2Z9Ph8AfnD8fv8Yj4YgCIIgCILoTjwex8SJEy3d1h/HnZjNpRb4/X4SswRBEARBEEcxg0kJpQIwgiAIgiAIYtxCYpYgCIIgCIIYt5CYJQiCIAiCIMYtJGYJgiAIgiCIcQuJWYIgCIIgCGLcQmKWIAiCIAiCGLeQmCUIgiAIgiDGLSRmCYIgCIIgiHELiVmCIAiCIAhi3EJiliAIgiAIghi3kJglCIIgCIIgxi1jKmbff/99XHDBBaioqIAgCHj55ZcH/dkPPvgAsixj4cKFozY+giAIgiAI4uhmTMVsKpXCCSecgAcffHBIn4tGo7jiiivwqU99apRGRhAEQRAEQYwH5LHc+Lnnnotzzz13yJ+79tpr8cUvfhGSJA0pmksQBEEcGZjJEKuLQUkocPgcCFQFIIjCWA+LIIhjkDEVs8Ph8ccfx969e/HUU0/h5z//+YDLK4oCRVGsv+Px+GgOjyAI4rgnXBPGjj/vQGRHBHpWh+yUEZwVxKzPzUJodmish0cQxDHGuCoA27VrF37wgx/gqaeegiwPTofffvvtCAQC1r+JEyeO8igJgiCOX8I1Yay9fy2aNjbBHXSjuLoY7qAbTRubsPb+tQjXhMd6iARBHGOMGzFrGAa++MUv4tZbb8XMmTMH/bmbbroJsVjM+nfw4MFRHCVBEMTxCzMZdvx5B9KRNEJzQnD4HRAlEQ6/A6E5IaQjaex4eQeYycZ6qARBHEOMmzSDRCKBjz76CBs3bsR1110HADBNE4wxyLKMN954A2eddVaPzzkcDjgcjiM9XIIgiOOOWF0MkR0RBCYGIAj5+bGCIMBf6UekJoJYXQwFkwvGZpAEQRxzjBsx6/f7sXXr1rzXHnroIbz99tt44YUXMGXKlDEaGUEQBAEASkKBntVh89h6fd/usSPRkICSUHp9nyAIYjiMqZhNJpPYvXu39fe+ffuwadMmFBUVoaqqCjfddBMaGhrwhz/8AaIoYt68eXmfLykpgdPp7PE6QRAEceRx+ByQnTK0lAaHv+eMmJpSITtlOHw0W0YQxMgxpjmzH330ERYtWoRFixYBAG644QYsWrQIN998MwCgqakJdXV1YzlEgiAIYpAEqgIIzgoidjAGxvLzYhljiNfHEZwdRKAqMEYjJAjiWERg3X9xjnHi8TgCgQBisRj8fv9YD4cgCOKYonVbK1bfvhrJ1iQCEwPwlnmhpTXE6+NwB91Y+p9LyZ6LIIgBGYpeGzc5swRBEMTRTbgmjNpXaqEkFCSbkujY3QGbx4bCqYWoPLkSsy4in1mCIEYeErMEQRDEYZPzl01H0iiaVoSS+SVINiUROxiD3WtH9YXVJGQJghgVxo3PLEEQBHF00pu/rCRLCEwMYOIpE2GoBmr/Ukv+sgRBjAokZgmCIIjDYij+sgRBECMNiVmCIAjisBiMv6ye1clfliCIUYHELEEQBHFYdPWX7Q3ylyUIYjQhMUsQBEEcFuQvSxDEWEJiliAIgjgsBFHArM/NgjvoRnh7GNlYFqZuIhvLIrw9DHfQjVkXzYIgCgOvjCAIYoiQmCUIgiAOm9DsEJb+51KULypHpi2Dtp1tyLRlUH5iOTVKIAhiVCGfWYIgCGJECM0OIVgdRKwuBiWhwOFzIFAVoIgsQRCjColZgiAIYsQQRAEFkwvGehgEQRxHUJoBQRAEQRAEMW4hMUsQBEEQBEGMW0jMEgRBEARBEOMWErMEQRAEQRDEuIXELEEQBEEQBDFuITFLEARBEARBjFtIzBIEQRAEQRDjFhKzBEEQBEEQxLiFxCxBEARBEAQxbiExSxAEQRAEQYxbSMwSBEEQBEEQ4xYSswRBEARBEMS4hcQsQRAEQRAEMW4hMUsQBEEQBEGMW0jMEgRBEARBEOMWeawHQBDE0Q8zGWJ1MSgJBQ6fA4GqAARRGOthEQRBEASJWYIg+idcE8aOP+9AZEcEelaH7JQRnBXErM/NQmh2aKyHRxAEQRznkJglCKJPwjVhrL1/LdKRNAITA7B5bNBSGpo2NiF2MIal/7mUBC1BEAQxplDOLEEQvcJMhh1/3oF0JI3QnBAcfgdESYTD70BoTgjpSBo7Xt4BZrKxHipBEARxHENiliCIXonVxRDZEUFgYgCCkJ8fKwgC/JV+RGoiiNXFxmiEBEEQBEFiliCIPlASCvSsDpvH1uv7do8delaHklCO8MgIgiAI4hAkZgmC6BWHzwHZKUNLab2+r6ZUyE4ZDp/jCI+MIAiCIA5BYpYgiF4JVAUQnBVE7GAMjOXnxTLGEK+PIzg7iEBVYIxGSBAEQRAkZgmC6ANBFDDrc7PgDroR3h5GNpaFqZvIxrIIbw/DHXRj1kWzyG+WIAiCGFNIzBIE0Seh2SEs/c+lKF9UjkxbBm0725Bpy6D8xHKy5SIIgiCOCshnljhuoC5WwyM0O4RgdZCOHUEQBHFUQmKWOC6gLlaHhyAKKJhcMNbDIAiCIIgekJgljnmoixVBEARBHLtQzixxTENdrAiCIAji2IbELHFMQ12sCIIgCOLYhtIMiGOawXSxSjQkjtkuVlT0RhAEQRzrkJgljmm6drFy+Ht2qjqWu1hR0RtBEARxPEBpBsQxzVh3sWImQ3R/FC1bWxDdHz1iubm5oremjU1wB90ori6GO+hG08YmrL1/LcI14SMyDoIgCIIYbSgySxzT5LpYxQ7GEN4ehr/SD7vHDjWlIl4fH9UuVmMVGe1e9JbLFc4VvYW3h7Hj5R0IVgcp5YAgCIIY91BkljjmGYsuVmMZGaWiN4IgCOJ4giKzxHHBkexiNdaR0eO96I0gCII4viAxSxw3HKkuVkOJjI7GeI7nojeCIAji+IPSDAhihBlMZFTP6qMWGR3rojeCIAiCOJKMqZh9//33ccEFF6CiogKCIODll1/ud/mXXnoJ55xzDkKhEPx+P0455RT84x//ODKDJYhB0jUy2hujHRnNFb25g26Et4eRjWVh6iaysSzC28OjWvQ23hkr9wmCIAhi+IxpmkEqlcIJJ5yAr33ta7j44osHXP7999/HOeecg1/84hcoKCjA448/jgsuuABr167FokWLjsCICWJgcpHRpo1NeTmzwKHIaPmJ5aMaGc0VveXcFBINCchOGeUnlmPWReQz2xvky0sQBDE+EVj3ecgxQhAE/PnPf8ZFF100pM/NnTsXl112GW6++eZBLR+PxxEIBBCLxeD3+4cxUoIYmJybQTqS7tUObLRcFHLkOn9lY1moCRV2nx3OgPOIdgAbT93HwjVhrLlvDWJ1MXiCHjgCDoiyeMTOF0EQBJHPUPTauC4AM00TiUQCRUVFfS6jKAoU5VBuYjwePxJDI45zxjIy2l+E8UiJyfEU5WQmw/qH1+Pg6oMQRAGxAzGIsgh30I1gdRCpcKqH+8R4EuoEQRDHOuNazP7qV79CMpnEpZde2ucyt99+O2699dYjOCqC4BxJO7AcXSPCgYkB2Dw2aCkNTRubEDsYOyIRxqNhDENh39v7sOu1XQAAV7ELkk2CoRlINiWhxBSE5oby3CfGk1AnCII4Hhi3bgZ//OMfceutt+K5555DSUlJn8vddNNNiMVi1r+DBw8ewVESxzs5O7DS+aUomFwwKCE73CKk7v62Dr8DoiRa/rbpSBo7Xt4xqkVNR8MYhgIzGWr/Wgsto8FT6oHskCGIAmSHDHfIDS2tIVYXg5bRoCQUahNMEARxFDIuI7N/+tOfcNVVV+H555/H2Wef3e+yDocDDgf5aRLjg8OJ+o21v+3RMoahEKuLIX4wDrvXDlM3IUqHnu8FQYDD70CyOQlXoQt2jx0f/+ljahNMEARxlDHuIrPPPPMMvvrVr+KZZ57BypUrx3o4BDFiHG7Ub6z9bY+WMQwFJaFAkAR4y7xQYkoPX17RJkJNqPBP5MUH1CaYIAji6GNMxWwymcSmTZuwadMmAMC+ffuwadMm1NXVAeApAldccYW1/B//+EdcccUVuOuuu7B06VI0NzejubkZsRjdPIjxzUhMz4+1v+3RMoah4PA5YHPZEKgKwOa2IR1OQ8/qYCaDntWRbE7C5rZh5gUzoabUcSXUCYIgjhfGVMx+9NFHWLRokeURe8MNN2DRokWWzVZTU5MlbAHgkUcega7r+OY3v4ny8nLr3/XXXz8m4yeIkWIo0/N9cTR0/joaxjAUcuPV0hoqllTAW+6FltGQbktDTauQHTJmrJyBqWdNHXdCnSAI4nhhTHNmzzjjjB43vK488cQTeX+/++67ozsgghgjBjM9n2hI9Bv1y3X+ih2MIbw93Ku/7Wh3/joaxjAUuo43HU6jZH4JmM6QjWWRacsgUBXA4qsXQxCFo6IZBkEQBNGTcZczSxDHIiMV9cv525YvKkemLYO2nW3ItGVQfmL5EbPEOhrGMBS6jjfbnkWqNQVBEFC1vApLrz80XmoTTBAEcXRy1HQAO1JQBzCiP8bKDJ+ZDKvvWN1n1C+8PYzyE8ux7PvLBm3vNdam/kfDGIbCYMfbq+PE7CC1CSYIghhBjpsOYAQxkoylGf5IT8/n/G3HkqNhDENhsOMdi2YYBEEQRN9QZJYg0HfXqtjBGNxB9xGbHqeoH0EQBEFQZJYghkR3W6yxNMM/2qN+h5M6MN7SDgiCIIjxAYlZ4rjnaOtadbROzx9OGsZYpnAQBEEQxzYkZonjnpGwxTrW6SsNo2ljE2IHY/2mYRzOZwmCIAhiIMiaizjuITP8/jmc7mQj0dmMIAiCIPqDxCxx3DPeulYdaQ6nO9lIdDYjCIIgiP4gMUsc94ykGT4zGaL7o2jZ2oLo/ugxEXEcTBqGntV7TcM4nM8SBEEQxGCgnFmCwKEuULkipURDArJTRvmJ5YO2xTpWi5y6pmE4/D1TLfpLwziczxIEQRDEYCAxSxCddLfFsnvsALjgiu6P9msldSwXOeXSMPrqThavj6P8xPJe0zAO57MEQRAEMRhIzBJEF3K2WOGaMD7+08eDirIeTT61o8HhdCcb6c5mBEEQBNEdErME0Y2hRlmPNp/a0WCgNIxgdRDR/dFeGyKMRAoHQRAEQfQFiVmC6MJwoqzHi09tX93JIrURrL5jdb9R7KO9sxlBEAQxfiExSxBdGE6U9XgqcurenWwoUeyjtbMZQRAEMb4hay6C6MJAUVab24Z0WxqN6xst662R9qkdL/Ze1BCBIAiCOBqgyCxBdKG/KGsqnELzpmYkm5LY+NhG1L5Sa02nj1SR03iy9zoecoUJgiCIox+KzBJEF7pHWRljyEazCO8IY/97+xHdH4WvwoeyRWVwB91o2tiEtfevBQAs/c+lKF9UjkxbBm0725Bpy6D8xHIsuW4JbC7bgJHW3JR908YmuINuFFcX520jXBMe0X093AgwNUQgCIIgjgYoMksQXehqJVW/ph5qUoUSV5BoTEDP6HAWOuGf6IckS5D8Ul5R2LLvL8OyHyzLK3JSUypqX6kdMNJ6pO29RiICfDzlChMEQRBHLxSZJYguMJPB5rKhZG4JUi0pxA/GoSZVmIYJZ4ETslNG+652pFpTyEazSLWm4PA5EN4eRqwuZhU5lc4vhZbRsO6BdYOKtA5lyv5wGakI8PGaK0wQBEEcXVBk9jiFmYxskrqRi1aGa8Jo3tQMJabAN8EHZ8CJ9j3t8JZ7IQgC4vVx7P7Hbtg8NjCDWceteXOzlRs61EjrkbL3GskI8Eg2RBhPucLE+IN+7wji2IbE7HHIeBQOo30z6mox5fA7AAFwB91QYgq0lAZBFGBqJkzdhJpUoWd1FPoL4ShwQE2oSLensf357SieWYzQ7NCQi6OO1JT9SBdtjURDhGO5FTAx9ozH3zuCIIYGidnjjPEoHMI1YdS8WIOmDU1QUyrsHjvKTyzH7M/PHpGxdo9WplpTYAaDvcAOu8+OdDgNUzeRjWahZ3WYhgnJLkGUREAAdEVH4bRC6FndimoONdKam7Jv2tiUFzEFDk3Zl59YPugp+74YjQjw4TREONZbARNjy3j8vSMIYuiQmD2OGI/CIVwTxju3vIOWjS0wdRMQAckmoW1nG1o+bsEZPz3jsG9G3aOVkl0CM7mLgc1tg91vh9lhgpkMmfYMJLsEQRBgGibS4TREWYS3xAubx2blzvYXaWWMIdGUgJbRoMQUMJON6JR9f4xWBHi4DRFidTGEa8Jw+B1ItaYgO2Q4Ag4IgkD2XsRhMR5/7wiCGB4kZo8jxpsvKDMZVt++Gnvf3AtmMIiyCFESITtliDYRjf9qxPpH1uPTv/w04vXxYacg5KKVsltGx94OhHeEkY6kYSgGJKcEu9sOURZRNL0ImfYMDNWA7JShplQ+LkNEy9aWvNzZ6guqe420psIphGvC6NjTAaffiY8e/ggH3j9gTXke7pT9QBypCPBgad7cjOZNzXz7Jj/H7qAbwVlBeEKeY6YVMHHkGW+/dwRBDB8Ss8cRR6rIaKTY+9Ze7HptF0zVhM1rs25IWkaDpEsQbSJ2/303RElEqjV1WBZTuqJj16u7EN0Xha7ofFsMYGAwVAOCKKAIRbC5bHAXu1E4tRCxgzHuchBwQrJJUJIKMm0ZbHtuG4pnFveItGoZDfX/rEemPQNXsQsTPzkRNpetx5TncKfsB8ORigAPhnBNGNue2wYlrsBd7Ibda4ehGUg2JaHEFExYOgGSXSJ7L2JYjLffO4Ighg9Zcx1HdJ1i7o2jyReUmQxb/7gValIFA4MSU5DtyPK8VUWHntGhKzriB+OoX1N/WBZTakrlEdltYShxBUbW4OvP6tASGrSUBlM1kWxOori6GIGqALSsBmYweEIeyA4ZEAAja6BoehF05VDubK6RQjqSxsEPDiIby6K4uhhVy6rgLfX22vq1q71XweSCEReWuQhwbw0ejlQOYW4KWFd0FE0rgp7VAQGQHTLcITe0tIZwTRjxg0Oz9yKIHOPp944giMODIrPHEUfbFHN/5KYIDd2AoAtAFz1n6iYMyYCQ4a8HJgWs/M+h5sMxk2HD/25AsjnJc3J7sTZlBoPD74A75MYnb/wktvxhCw6sOgBXsQtgvABMiSuwuW0IzgpCskvW9GUu0nrwnwex+s7V8JR44K/05x37sZjyHO0I8EDkzm9BVQH0Un780mHuJCHZJUgOCR17OuCv8B+xSDFxbDGefu8Igjg8SMweRxxNU8wDkY1lkWxO8ql+xiDIgnUzYiaDqZmACTgKHHAH3XmfHYo4jO6PYv+7+2EoRueHe19OS2ncyF9nmP352Wje3AxTN5Fu6ywAK/daeZ6mbiJeH0d4R9gSinafHTaXDb4KH9+/zghzruBpLKY8h1u0NRJ0nQJ2+B2YsHQCIjsiSEfSUBIKBFGA0+/EnH+bQ9XmxLAYT793BEEcHiRmjzOORJHRSKDEFGRjWYiyeChimrvnCABM/r+eMg+cBU4wxlMRcgLR5rEhUZ9AZEek38hjZGcEqXDq0HpFQBRFa3umYQIGoKQU6A061ty3BqULSlEwpQCekIfndHapwAeA2MEY2ne3Y8MjGyDKvGDNU+rhaRF1ccTqY0hHuN1XruDJX+k/rqY8u7sqeEIey9dXV3QYigFDM1B2QtmIbpfM848vxsvvHUEQhweJ2eOQsZ5iHgxqUgUYIDtlmJoJQzMOtTftkgrgr/AjHUlbUb2cQBREAXpWx/pH1luCsrfCMAECmMnAwHNVc21ZBZG/nhPNYIDNaYOnxIPovihSzSkYioHKkyvzpi9TrSnUra6DzWVDYFIAdq+dR3X3RRHdF0VTRxMcPgccAQckm2QVPEX3R1F9YfVxM+XZ2xSwIAjWg0l4e3jEp4DJPP/4ZDz83hEEcXiQmD1OGcsp5sEgiAJsbhvPmRUFiLKYJ2hFuwhBEJDtyKJhbQO0tGYJxGwsi/ad7ZAcEiYsmcALtvowSi+eWQxXkQtKXIEoiTAN7idrRWU7hbMgc6HlLnbDEXBASSjIRrNo3daKwMQA7B47lKSCA+8fABhQdVoVnAEnAJ7HG5wTRPPmZqhJlVdX5wR5ZxpFb7m6RwOjFck80lPAZJ5/fHO0/94RBHF4kJgljkqKZxbDU+pBpj0DwSNAS2sQZd5xy+a2QRAFyC4ZzGRItabgm+CDZJOgqzqSTUkINgHOQifi9XHeLraPwrCCyQWYdvY0bPrDJr4NSQRjDMzoEpUVuY1PwZQCK50gNCeEjr0dKJxSiFRLComGBI8K20RULa+Ct8Sbtz9qXIUoi3AVueAqckFLaVASCkRZhK/CB/8EPzJtmaPK83K0I5lHagqYzPMJgiCObUjMEkclBZMLMPn0yaj9Sy1EhwhngdOa+teyGkzFRNUnq5COpGHz2KAmVW7j1WltVTipELJL5gVFMYV/vpfCMEEUsPjaxYjsjODgBwehZ3QwgVn5uYIswOaywV/hR3BW0BJCdo8dskPGgn9fAGfACSWhINGQwIbfbeh1alxXdADceqpsQRlkp5xXAMYMhradbaNSADac6OqRimQeiSlgMs8nCII4tiExSxyVCKKAxdcsRrI5idaPW7kPaSeSJKF8STmqP1uNrU9vxeQzJ0NLatwiK6GgeUMzF4iMQY2oaNvVxlMEgtyYv7vTQLA6iBV3r8D6365H7au1SLWkYGomTJhw+BwonlmM8sXl8IQ81hhyHpXOgNMSQA6fAzaXrddWsbLj0FdNdspwFjjz3ldSyogXgDGTYe9be7H1j1sROxiD7JDhKnYhNDvUb3T1SEcy+5oCHqkUBzLPJwiCOLYhMUsctYRmh3D6T09HzUs1aFrfBDWlwu6xo+KkCsz63CzYXDbUvFgDPa1b4lB28Fa32VgWicYElLiCVHMKgsQjrM5CvlxXp4Hc1PmKe1Zg6fVLEa4JI1wTxoH3DyAby2LSaZMgSZI1rr48KvvztbT77RAlniZh99vz9nM0PC/DNWGsvn01dr22C1pa4/vv5hHmVGuqR3S1q3BUYgrCNeExjWSOZIpDd+eE7pB5PkEQxPiGxCxxVBOaHULwpt6noZnJeohHR4ALksiOCPei7bTbkkQJakpFpi0D2S33WRgGAC2bW/jnVROpphRq/1yL8sXlCEwM9FugNFBRU8m8EjAwRGoiwy54Gky0MlwTxru3vIs9b+yBqZlwFPA8Xz2ro2N/BzSVd0TKRVcjtZE84ahluKdu1bKqXsXfaEcyRzrFgczzCYIgjm1IzBJHPX1NQ/cmHtW0ilhDjAtZBsguGYIocHsv1eAWUJKA2MFYj8Kw9Y+sh5bRkGnLIDAxgMCkADylHjStb0L9h/VItaTgKfH0W6A0UFETgGEXPHWPVkoOCd4yL6qWVaHshDJLjNW8VIPmjc1gJrMcHgBAlEVoaQ2ZcAaugAvh7WHse3sftr+4PU84JhoTaNnSgoMfHETV8qq89ApgdCOZo5HiMBjnhOoLq8m6qRPy4iUIYrxBYpYY13QVj+GaMBrWNUBPc6EnSAK3vjKY5WMq2SWIoohkUzKvMMw3wYf97+6Ht9yLCZ+YYImowimFCEwKoOmjJhTNKMLJ159sFY71N6b+ipoGW/DUVVQkW5LY/sJ2S2iraRWtW1qx/+39+PhPHyNYHcTkMyejcmklmtY3wdAMiLLIHSA6EQQBskOGntWRbkvDUeBA7V9rewhHf6UfhdMK0b6zHZEdEbiD7kPd1waIZB6uEBqtYq3+HjJK5peg9pVahGvC3D1DFBCcFcTCKxeiZG7JoLdxLEBevARBjEdIzBLjnpx4PPjPg4jVxSxnA8kmAQKPSDKTQYkrYGBgJoOhGpbDAAAwnSHbnkXp/NIeIkoURRRXFyPTxoXOYMRZf76Wg/G87CoqtIyG9t3tMDUTk06bBF3RcXD1QaRaUzAN3lCieXMzEk0J1K2qgxJXIEgCtxkzeCtga9uSAAiAnuVdtuIHuXVZ130WBAGh2SFkIhm0725HwaQC+Cp8A6ZEjIQQGs1ird4eMtSUinUPrEPH3g6oSRVKnHcga9nSggPvHcBpN5+G6vOrh7yt8Qh58RIEMV4hMUuMOqM1bdl9vXYf77aV7chy9wOBCzNRFmHzcG9a0zDBGLPa0ObIxrJgYFbObXcGElEjuY/dRYWhGWj9uBXMYDzyrOqI1cW4165ThuyQYWgG9KyO8PYwbygh8fe0jAabZDsUWTW4mGc6Q6AqcKiJQzc8IQ8qP1mJgx8cRCqcgppU+02JGCkhNNrFWl0fJJjJsPqO1ejY24F0JA09o8MRcMBV6IKu6kjUJ/D+be+jcErhMR+hJS9egiDGMyRmiVFltKYte1uvmlQR3hG2uoYxcL9YQzNgxnmbW6ZzH1pvudcSrowxZNoycBW58qblu9KfiBrJfexNVCRbkhBEAe6gG7EDMSSbk1yQd7bDFWURoiTCWeiEElOgJlXYvXYIsgDJJkFLa1y4i4CaVsEMBt8EH+ZdPg9bn9rap3C0uWwoW1iGk645CY6Ao0+RPpJC6EgWa8XqYgjXhKEmVegZHe7QoXQKm9MG3wQfks1JbPr9JpxzxznHtIgjL16CIMYzvd+5CWIEyEXrmjY2wR10o7i6GO6gG00bm7D2/rUI14RHbL2uIhcOrD4AQzEg2kRINgkCBDDGxSszGAzFsCy6AhMDYAZDNpZFeHsYgaoAJp8+GfH6OG8v24WciArODvYQUeGaMNbctwYHVh8AAHhKPXAVu4a9j72JCtkhQ5RFKHEFSlyBqZkQJJ7uIAgCdIU7EJiqCVehi+cAV/ggQIBoE6082Wx7FqZmomBSAU67+TRMO3sagrOCiB2M9bnPoTkhTPzkRJTOL+0zV3goQmggcsVa7qAb4e1hZGNZmLppnaeRbHOrJBRk2jNQ4orV2a0rsoNHvQc79vHMYNI79KxOXrwEQRyVUGSWGBVGKlrXffreX+nvsV7GGMI1YWSjWTDGYGQNS+zB5OsAAyAAEz4xARUnVSDTnkHbzrYeTgNr71/bZ8V7dxHFTIaPfvsR9r+9HwDQvqsdskuGJ+RBsDqIVDhl7SOAQaUh9CYqHAEH3MVu3jxC43m+pm7ylrud+yVIArLxLDxOD0SbiAVfWoDw9jD2v7cfmbYMJIcEV9CFqk9W4ZTvnmJNmw9U5T8Y4TjSea5Hqs2tw+eAIPKHAVehq8f7hmpAckg83/oYF3HHgxcvuTQQxLELiVliVBiJacvepu/dJW60bG6Br9wHJaZAV3U0bWhCeFsYTGOABEAAJFmCaZiABMh2GTanDYwxLL1+KeZ8fk6fN7WhiKhNj2/Clqe3wFRNiDY+1W8oBrSUBiWmIDQ3hEhNBHvf3ovGdY2DSkPoTVTkjlfThiaYqskXNAEmMQgQLEGrJlQAgKvIhalnT8WJV52I6P4o2na2gYEhODPYI7o6EsJxNITQkWhzm0tpaNnSAl3VYXMeEuOM8YJBZ6ETriJXj7GPpTAajW0f61685NJAEMc2JGaJUeFwo3W5VIJUSwrZjiy0jAZmMqQ/SCPVyv1eRVm08h0FgVfpQwAEk/+/M+CEoRlweB1wFjuhxlX4yn39ugkMVkS1bmvFh/d+CC2twVXggmjjzgFaRoOkS8ggg1hdDJJdwoZHNsA0TTgDTjhdTpi6icYNjb0WRvUlKmxuG983UQCTGGAA0AEm8LxgUzOhJBTILhmTz5hsidbCqYUonFrY77k6XOE4WkJoMK4Ph4MgClh45UIceO8AEvUJ+Cb4eDGdakCJK7C5bbB77QjNCeWNfSyF0WhtezBevCOV3nGkIZcGgjj2ITFLjAqDjdbZPXZE90fzRBTAGwvsf28/OvZ28GhkLqVTAASZTw0LqgAlpsA0TDj8DhiqAUMzwIRD9ls2jw26oiPVnELpCaWoPLlywLEPJKKYybDpiU3Itmdhc9ms3FVBFmCTbNDSGkRJRKIpAVEUucCVJbTvaoep80I0d7EbakLtkWrRl6jItGdgqiZsLhtMmNBTupXnKoDnBMMEApUBLL568ZBFx+EIx6NdCPUXySyZW4LTbj4N79/2PpLNScgOGZJDgrPQCbvXjsKphXljH0thNNrbPlLpHUcScmkgiOMDErPEqDCYaJ2/0o+tf9yKtp1teVGmiiUV2PqnrWjb0WZNoUMA/38GMI0h3ZqGw++A7JahxBQYigGbzwaj3bA+Y2gGBEWAltLgq/BhybeW9OlWMBRyKRSyW4ZoE6GmVMv+ympMoOjQshrsXjvQDhhZLqztHjsgAsnmJERZRP2a+h6pFr2JCi2jwea1wVANyJIMR8gBLa3BUA2YpmlFbQunF1o5ukeSo1UIDSaSWX1+NQqnFGLTE5sQ2REBMxlcRS6E5oTyxj6WwuhIbftIpHccScilgSCOD0jMEqPCQNG6XOQyXh/vEWWqX1+PyPbIISHbtdC+829TM6FluFgURIELFVGGM8Cn8XVF5zmzAuAqdGHZD5eNmPm9klDATAbZKUNwCzBUw7K/EiRekKalNdh9dhiqATWpQhAFZGNZCKIAm9sGd9ANNakiujeKbCzbYxtdRUU2lkXbzjakWlOI1ETABO7QkItG64oOQRLg9Duhp/UxuzEPRwiNZu7pYCKZufEyk+ETX/8EAH5+1YQKu88Om8sGZvLjPZbC6Ehue7TTO44ko9mEgyCIo4dhiVlFUbB27VocOHAA6XQaoVAIixYtwpQpU4a0nvfffx+//OUvsX79ejQ1NeHPf/4zLrroon4/8+677+KGG27Atm3bMHHiRPz4xz/GlVdeOZzdOG45UsUrfUbrFpUj1ZpCvCHea5Rp81Ob+bQ5wMUrcEjQdhO2zOjMGdX5FLyvwgeb24Z0JA01yXNkZ14wEyd+9cQR2y+HzwFXkQvZaBbZjix8E3xIR9LQ0hqYwsAYgyiLKJ5ZjKYNTRAlkYtuiacDqEkVhmLAEeAdqHKFW90RRAFaRsOuV3dZrVYN1QBEQMtoVjcyR8ABURL5eZSEo/rG3PXaS7WkUL+2Hm21bTwn2mDwT/Sj+oJqTDlrymFdk4OJZK5/ZD3cxe68mQFXEXc1yLRnekRyTd0cM2FEomx4HA8uDQRBDFHMfvDBB7jvvvvw17/+FZqmIRAIwOVyob29HYqiYOrUqbj66qtx7bXXwufzDbi+VCqFE044AV/72tdw8cUXD7j8vn37sHLlSlx77bV4+umn8X//93+46qqrUF5ejhUrVgxlV45bjnTxSm/ROmYyvHvLu71GmQBAT+v5L3SPznbiKnJBdshwFjmRDqdhc9l4C9fOfFmH34HShaWYffHsEa+CD80OIdWagp7VoaU0eEo9gMlFZjqcRmBqAL4JPjRvauY2YVLPvNp0JA1PqQd2n73X7XSPLE5YMgGZSAaGZgAS4A65ecGSYsDmtvF8Y4YxuzEPdG11fT/VmkLH3g5IdgmF0wuhxBQkm5No+FcDdr++GzPOm4HF1ywe9jU5UCTT5rJh16u7UDi9EKFZIdg8NsTr4qj9ay3AgKrlVSiuLs6L5M75/JwxE0YkyobHse7SQBAEZ9Bi9sILL8SGDRvwxS9+EW+88QZOOukkuFyHvBn37t2LVatW4ZlnnsHdd9+NP/zhDzjnnHP6Xee5556Lc889d9CD/e1vf4spU6bgrrvuAgDMnj0bq1evxj333ENidhCMVfFK92nLlq0tfUaZlJiSLz56EbE5CicXQk2pSLWkUDC5AI6AA6kW3nrV5rJh6qemYub5M2HqJqL7oyMWge6aQgEAalKFElegKzoMxUBgUgAnXX0Sdr66kxd6pdT8NASD8RQIBvjKfXAGnD220Vtk0e6zo6i6CNG9UeiKjkwkA2+ZF95yr+VrO1Y35oGurRkrZ2DXq7uQjqThr/Rbx05JKTjw/gHYPXa4g27YPDakw2nsen0X1LSKeZfOg6fUM+QZhP4imYwxxA7GoKU1FFQVwOF38NfqY5AdsiVyCiYX5EVyG9Y1oHhmMZo3N/cQRqZpoq22DUUzini74M7UhJGCRNnwONqLEwmCGBkGLWZXrlyJF198ETZb79NcU6dOxdSpU/GVr3wF27dvR1NT04gNMseHH36Is88+O++1FStW4Nvf/nafn1EUBYpyaOotHo+P+LjGA0dTVW9/USZd0SG75UPR2O5pBp0INgFlC8sQqY1AlEV4y7yQ7TLcRW74J/pRuqAUyaYkNv9h86hEoLumUORSAARRQGh2CCd85QSYuontL26Hq9gF0zAhCDxlgCmH8l31rN7D9ilH18giAGSjWeiKjuDMIEzNRLotDUHgx8BZ5ESiIdHvjXk0U0sGurZat7Vi3a/XweFzIDQ3BCXGO29JLgmpcMqyV8u0Z/h5FrlDw/YXt6NuVR1K5pXA5rIN+vwxk0GJKdAyGhKNCfgr/XniLxcFdvj5dZh7LR1J8xbHDEhH0lBiCpwFzkM5qTsiWHDFAsQb4nnCKFYXQ9OGJhiqYc06jPRsB4my4XO0FicSBDFyDFrMXnPNNYNazjAMzJkzB3PmzBn2oPqiubkZpaWlea+VlpYiHo8jk8nkRYpz3H777bj11ltHfCzjjaOpqre/KJNkl2BqJnwTfEg2Jnn3LpHbcVkdrwAUTCpANprF5DMmo/rCatg9dkuoqSkV6x5Y1yNK2LihEa3bWjH30rkoO6Fs2IIuJwxN3cS8L8wDwKd5cyIxUhvBlqe2WJXxuQIwd9ANm9tmvSbbZcy8YGa/ncDUtIrmzc1IhVPQMzogAKIswuaxQYkqSDQnAKDfG/Nop5YMdG05/U40b2jG5DMnW+131ZQKNc5FrCjzZhMQkZcbLSgCEloC5SeWW22QB5pByO1ruCaM6L4omjY0wT/Bj+CsIAqmFPCHiqwGNamiaEYRF6/gD1GmbkKySYeOv3Io3SWXk+ot9eYJo0hNhKdLOCRMPGUi/FX+UZvtIFE2fI41lwaCIPIZMTeDnTt34tFHH8WTTz45KlHZ4XLTTTfhhhtusP6Ox+OYOHHiGI5obDiaCkj6jTI1xOEp9UB2yvCUeBDeFuYRL73TU1UWUHFSBc7/7flwBpw9bkimbuKtm95C+552hGaHYPfZLQGVbc+ifU87Wra0oGxhGUKzQ0MWdP0Jw4LJBYeaPYRT8JX7kG7nFmLJ5iRSrSm4Cl2Q3TJkh4yp50zF1LOm9rodh88BXdFx8IOD3HpMNaBndUt0CZLA2/tW+LHg3xf0WTDV5/T/hiaEt4cx59/mHJawBwa+tkRZ5DZpEl+/ZJegJTUuYAVYKRcCBEDi1msAIEoi9KyOlq0tKJpeNOAMQtd9tbltsLltiDfE0bK1BW272lA8oxjB2UErv7pgYoElvmWHbI0TjI9Zdhz6eeyak1owuQDB6iCi+6NYc+8aQAQqTqqAKHLbt9Gc7SBRNnyOJZcGgiDyOSwxm06n8eyzz+Kxxx7Dhx9+iJNOOilPOI40ZWVlaGlpyXutpaUFfr+/16gsADgcDjgcVBTRfWqfMT4Vqys6zxMEO6IFJMHqIGZ/fjZ2/mUnYgdiECRelBOYGIDdZUfd6jpoaQ3eCi8EkXu3SnYJEz4xASd/5+Q+I5AbH9uImhdrIMoiUi0puINueEo8aN/VDi2twV3khqEbkOzSkKNnA+WFLrluCWpfqUU6kkbJ3BKkS9NoWNvAczOnFCDdlobda4e33IuCSQX9NjfwV/qRCqfQsacDpmFaeZgQAMnGo9d6VkeiIYHtL26Hb4Kvxz70Nf2vKzrS7Wl07OlAy+YWlC4sHZawzzFQcVIu4mk5VOQQeL4n0/l+5dILGA79DRNINiWRjWbhKnT1OYPQdV/dITca1zVCS2sIVAWQjWaR6cggUhtBpiODmStnonhmMeINcTDGIAjcEcIddCPZlARjDL4KnxW17S0nNeckkY1mEZoVsoSstWujONtBoowgCCKfYYnZNWvW4NFHH8Xzzz+Pqqoq1NTU4J133sHy5ctHenx5nHLKKXjttdfyXnvzzTdxyimnjOp2jwW6Tu17Qh5EaiNIR9K8I1WnA8DUc6YekQKSrtFNLaMBAHwVPpQtKMPuN3YjvC0MJjCYzESmLQOAe8VO+/Q0LL669wr3nNBs39MOQRbgLnFDT+mI7osivC0Mm8cGf6Wf50O2pSHZpSFFzwaTc7z595uRaEpY0+2ekAcTlk5AZAc/1qIoQokrmPbpaVj41YX9CsfNv9+M8PYwn+rubBYBgYs9UzMhyHz7akpFKpzqdR96m/5PhVOWwHYVu7jQHIaw78pAxUnZeBZFM4qgxBSwys7ObF7enlfLaHn7xsxOwSty2zXRxqOz6UgarkJXnzMIuX31V/rRsqWFP7iE3DzNocAJV5ELakqFv8IPT4kH1Z+txroH1uXNDPgr/YjujwIM8E/wgxkMSkrpMyd1pGY7Dief+UjZ7BEEQRzNDEnM3nXXXXjssccQi8Vw+eWX4/3338cJJ5wAm82G4uLiIW88mUxi9+7d1t/79u3Dpk2bUFRUhKqqKtx0001oaGjAH/7wBwDAtddeiwceeADf+9738LWvfQ1vv/02nnvuObz66qtD3vbxRm5qv3lLM3b/YzcEUeCemgzIdGTADIZkUxKR2sio5t71Fd2M1kWx7519SLelIUoibE4bvGVeQATUmApTN8EY67W7VZ7QnB1C7EAMsQMx3t5WNXiHrowNzkInJFmyppCHEj3rKpa6RrQdAYe1nnBNGMxkeevxhDxwB928ICmtId4Qx/wvzc87xt0FiZJQ8OG9H0LP6hBt/EGDaTxfmDEGQRIg22QINgHpSBrBWcFe96G72GKM8QeITqE3XGHf/djH6mIIzeWFXq3bWnl0vUtxkifkwcIrF3K/3O1hOHwO2Fw2SDYJalK12hXn9o0xBhiAyUwepTWB1o9b4SxwQrJLvc4g5PbV1E2rkCsnqgWBp2QYqgH/RF7INf+L83vNP62+sBowgdjBGBr+1QC7x46Kkyp6jVqPhF3W4eQzH2mbPYIgiKOVIYnZ73//+/j+97+Pn/3sZ5Ak6bA3/tFHH+HMM8+0/s6lKHzlK1/BE088gaamJtTV1VnvT5kyBa+++iq+853v4L777kNlZSUeffRRsuUaJMHqIHxlPthcNi4SkypEmZvtF1cXIx1Oj6qjQffoJgBLGNq9dnTs6YChGBBl0Zr+lV0yfBN8MBQDB947gOj+KAqnFuatt2sEUs/qUJO8EYHdb7caD+hZHbEDMTj8DsvGCxh89ExJKEi1phA7GEOmPcMj2rIId9CN4KwgXIUuy46pu7jJRQchAO5id54VV3dBIjkkRPdHkWpJQXZyD1nRLsIwDWvaXZAEmIYJ2c5tpLSMhkx7hh+DLpG57mKra8V+Lo94OMK+r7Hrig49o6Njbwdkh5xXnBSsDkJ2yjyt5GDM6pJWMrcE4RoegRaEzsisydcvOSS+v3YBalJFw9oGuIpdmHzG5B4zCLl9zUazeYVcOQyVX1fOgBOp1hSUhILS+aUonlGM+jX1SLYk4S31whFwoPaVWss6LHfd9sbh2mUdjlXeSNjsUVSXIIhjhSGJ2dtuuw2PP/44nnzySVx++eX48pe/jHnz5g1742eccQaPwvTBE0880etnNm7cOOxtHs/E6rgQm3rOVIChR3RRdsij6mjQVXSmw2k0b2pGOpI+lL+b5tX6gihAlEXehCCtIbovCl+FD9l23ta1u5jNReVkt4zmzc3cbomBC0FJtHIzc64CxTOLLeExWLP5ZEsSHXs7wBiDO+iGZJNgaAaSTUkoMQWhOSG4ilzwlnkR3R8dlLjpTZAkGhNo393Oz41Thp7RucAQuCiGxEWIyXirXjWhomFdA0zdxPpH1qNpQ5MVmesutrpW7DPGoMQVeMu9Qxb2fY1dS2mI1cUgO+W8wrJIbQSr71htpZUIgoDyReXIRrOQ7BJ0RUf7nnYYigFT5/sFATCyXIC6i91wFbuQbExCkARUX1jdQ3Tl9rVudR0ESYChGVYBV9d9FWTBOt+9ifFkUxLOQidK5pZY+9S8uRnxhngPgXg4dlmHY5U3EjZ7FNUlCOJYQhx4kUPcdNNN2LlzJ5588kk0Nzdj6dKlOOGEE8AYQ0dHx2iNkRghcqLP7rXDWeCEt9Rr+WgCXMzoWX1EHA2YyRDdH0XL1hZE90e592fn9mMNMex4ZQdat7Ui3ZZGJppBJprp/CAs4ZYTtaZmItWagmEafNq5G7moXLIpiXSYuwc4C50QZRFaRoOpmWAqbzOrZ3S0bG5BKpyyBGZwdrDfXGFmMjSsaYBklyDZJEh2ySpKc4d4U4SmDU0IzQ5h4ZUL4Q66Ed4eRjbGo4TZWBbh7eE8cdNdkDj8vCWtZJdg93R2BBM6rco6BR4zO1MNTL4vRtbgHraigMJphQhMCqBpYxPW3r8W4ZqwJbZy4zFUA4IoQEkqvKLfzb1bhyrs+xq7w899ZHVFR3h72BKya+9fi6aNTVYUu2ByAU9/cNvgCDi4uNaZVSAmyPy8WyJeEqxmFN4y76Hj04XcvgaqAoDJfWJNgxfJpcNpHuEv9yG8PQxPmQdKQskbV9HMImQiGSQaE0hH0jxqndunOSGkI3zWIhelzV3fpm5izufnoGxhGTJtGbTtbEOmLYPyE8v7jY4OxSpvJD8LHHoQye17cXWxZX2Wu3YIgiDGE8MqADv99NNx+umn44EHHsAf//hHPPbYYzj99NOxZMkSXHLJJaPqaEAMnyPVEjNcE0bNizVo2tAENaXC7rGj/MRyTDh5AvSsjvp19dDTOux+O0RJhJbWLOstgE8JW12ywIWDmlDhCDgQnNkzZzYXldv5t51INCXADAYtq3GbJaNzIYnbLwmigERzAuoqFd5yLwqnFg5oNh+ri6FtZxsqFldwAd4pmCW7BEPl0URmMExYMgElc0sG5QXalyCRHTJktwy7287dHMq9SDWleFTVNC1HA0HkLXIdfgecASdCs0NwBpxw+B15kbnuzR0AINOWQdH0IgRnBeEOunlDhqyOaF0UVadWDVgEOFgxFd0f7TOC6A65Ufd+HURZhJpWYfPYYPdzr2DZLvO8aa8NpmbCEXCg/MRyeMu8aNnSgsb1jdZ5z40nN1W+5FtLIDtl7HptF6L7orD77DxfVjNwYNUB7tHrtOGN774BCEDlyZUQBO5KkE1k4Qq5kO3IomljE6aePRWiKPYQiFpG6xHVLJ5ZjAVXLOCpCoOYsj+c4rHD+exgGlxsfHwjFnxpQa/WdwRBEEcjQxKzf/vb33DeeedZNjQ+nw/XXHMNrrnmGmzduhW/+93vcMcdd5CYPUo5Ei0xwzVhvHvruwh/zIuhGBgECGjb2YamLU2I1cegRBWez4ouN8lcxy8ATOfT6LmbKAOPSOa6aHVHEAWULCjBxsc3Qk2ofBreNA8J2c5lTM20In7ZWBbeci+WXLdkwGnVnHgori6GzWuz3AmUhAJRFuGv9EN2yPCUegAMzgu0L0HiCDjgCXmgJlVoWS7yA1MCSLWmkO3I8mIpcG9WURThCXlQvrgcnhDfdm+5r13H07y5Gdue28YbFyRVhLeHkWxOQk2oPFI7MzhgEeBgxVRkZ6RX0ZsKp9C4rpE7NWR55DUwMYBsjItqT8gDySlBiSswFAOxuhjUlApmcHuyjY9tRO0rtbyAEUCmPZM3VX7if5yIGefPwM6/7ER4exgd+zpg6ib8lX6UzC+BqZnY+9ZeOANOpCNpeEIeJJoTSDWn+LHVTWQ6MhAgoGxRGTwhj7VPzZubsfvvu3ukV3RNRRhMik7uwVJNqr2m/PT3YHk4D6X9PYikI2kkm5Jo3tCM8LYw3MVuSj0gCGJcMCQxe9FFF6G0tBRXXnklvvrVr2L69OnWe/Pnz8e9996LX/7ylyM+SGJkGO2WmMxkWP/wejT+q9G6MedyS5WYgrpVddDTOkzDhBJVoMkaJLsEJjCrjWmu+AdAfj61BDgKHFj/yHqcfP3JKJhccEjsmgytW1oRmBxAsiUJLdlF8HbmX4KBR/kKHJj6qakwdROGavQ6Zd2druKhqztBV4/ebHs2TzwM5AXalyARBAHBWdzYX8/qcBY5ocS5E4IgcAeKgmkFSDYnrWPbnZzwysayiO6P5gnqgskFKJ5ZjPUPr8eu13ZBy2iwe+0omlGEQFUA8YY41t6/tt8p8sGKKQFCD9Hb1VHBW+ZFojEBpjPYvXbYvDaoCRXpSBqSg6dXSA7p0PWS0eAIOOCv9EPP6qj9Sy0gAJOWTUJxdXGPAqgVd6/AWze9BYj8ASOXUpNsScLmscHQDER2RAAGRLZHYCgGZLcMm9MGLakh2ZxEw9oGTFg6gaeYOCTUra4bMFe1eEYx4vXxfgurAlUBuIpc2PvmXv6gZXQpKKwOIhVO9flgeTgPpX09iOQs29SUCkEW4Jvgg8PrGJVOZgRBECPNkMTsvn378Pjjj+P3v/897rjjDixbtgxXXXUVLrnkEqtpgc3We7SGODoYzZaY0f1R7H9vP0RJtDw+AT51bnpMaHWalSvJwGBqphVptSyoTAZIvAMTAMtA3+6yw1RN7Hh5B+IH43l2SV2jTc0bm2HIhmXpJEgCF7I692Y1VdOKWrXtbBtUfnBX8RCcHeRtWDuFrN1vR6Qm0qt4yFWLZ2NZ7q7gs1tTt/0JEnfQDW+5F95yL28A8K9G2D12FMwrQNnCMsh2Gfve2QfZJUONq4jsiMBV7LLGZagGtKyGLU9tQaol1aPAJ1gdhDvkRtH0Ivir/LA5bVZEkDE2YAHRYMVU8cziHqK3q6OCqXGPWwBWwZanzIOO3R0wVAOOAG/uoSs6RFGEs8AJm9uG9l3tALjbgSAIiNXHEJgc6CEq5102D6mWFErnleaJbtkhQ7JJECTBahNs6iYchQ5oKY3natv4Nawm+PF1FjpROLUQyaZkv+kV9Wvq8dZNb/V63Lt+tyK1ESSbk/whRRLgKnQBAo+cRvdFEZobQmgOv7a7i+HDeSjt7UGk6wOGw+/gefVu+6h2MiMIghhJhiRmJ06ciJtvvhk333wz3nnnHTzxxBP4+te/jm9961v4whe+gP/3//4fPvGJT4zWWIkRYrRaYkZ2RpBpz8Bb5u0hcNIR7h/LwLjlEgMknwRmMsuOS4kpMMC7czkDThiaYTkc2P385goBsHlseREjU+eFPoIsWNFXI2vwXFyDWUVENi+PxqUjaV7ANcj84K4evTte2mHl8gK85WpoXgjVF1bnHU81paL2lVrUr61Hx94OaCkNNo8NhVMLUbm0ErM+N6tfQVI4tRBLrluCbEcWq2Or4SnxwF/ptwRnrluV3WdHvD6OvW/thZbiecLZaBaiJMLIGiiZV9LDtmn252ejrbYNwVnBHpHVwVh0DVZMFUwu6CF6c44Koiwi05aBr8IHxhhSzSlIIQk2pw2CKMDutcPUTWgpDTABZ7ET3jIvRElEoikBANzujPHpcSWmWJHX3Pjbdrb18NlVYp1FkB470u1pMIMX0rmKXdxNQk1Y+dm5aGz77nZULatC1alV2Pr01j7TK7SMhtaPW6FlNJTOK+3TLiuXt2oaJqZ9ZhraatusBiYQAC2loX13O7Y8tQU1L9b0Koa750K37WyDIAoIzg5i4Vf6bsjR24NI7gHD7rdDjat5Dhej2cmMIAhipBh2O9szzzwTZ555Jh544AH86U9/whNPPIGTTz4Z8+bNw+bNm0dyjMQoMBotMfNyYLtgKFxYCjaB51sLPPJqqDwaJ7h4tbroEGGaPBdUTahWNb/dZ0fh1EIYigHJJsFd7IYj4MiLwMlO2YqySjaJe+mCF5MJkmC9rps6AAwrP7ivHF8lpmDD/26wcjd1RUeyOcmLmxIqjzq6eH5kW20btIxmiZsl1y3Bpic2IbIjwr1jHTICVQHMvGAmQrN5QY7NZYOvwpfXBCA4KwglpiAVTiHTloGhGnAWOsEUHpE2DRPpNl6V7/A78qJsO/+6E1pGO6zOVYON8HcXvbluc6mWFBx+B4KzeEGfGleRDqdhmiYEqbODW1q3RG2gKmB91lAN63wCnVPnit5j/LkWzVpKg67oVq6zqZuWywQzeIqDKIkAA2SXzB+Y3DZk2jMQRF5kN/fSuSg7oQw1L9b0ml7BGEPr1laYuonQ7JDVMpqZDO5iN6IHoqh5qQbBm4J5MwkOP8+RVmIKks1JtG5rBfNzj2VvmReSre/ubDlhnOnIIBvNgpm88UntK7UQRKFXQdvbg4iW1qBlNCvtpqvDxWCvB4IgiLFk2GI2h8/nw6c+9SkcOHAAO3bswPbt20diXMQ4pHhmMVxFLmTaM5Ar5EOWTwkValLlwlLgU/1MZBDt3DrL0AyYmomCqQUomFKA1k2tMA3e8UvPcpGipTVoKc2KGnWNGAFAcFYQ+1fth81lg57RYffZYffauT1W53R2Tgxn2jMomFww6PzgrpG0WRfPyksz0BUde/6xB/H6OKaePRU2jw3739mPeH0cwCHP3Gyai41Mewa6qkOAgPWPrOcR1uYkUi0ppMIpiDYRWkpDtiOLxnWNmLBkQq/5qZ6QBxWfqEDtK7Xc/YExmLppdXVzFjqtFAR3kKd85I5Z7AC3bDpcV4vBRPi7i149w6feTd3EhCUTrMK1CUsn8AhjbRu/RjQTgUkB+Cp8aNnSYrVdNlQjLzUBDFbjh1zkNd3GBWvx9GJ+Xby3n9ttZXQrj1tXdShRhTeg0EwkW5OwuWw8mlwdtPxvc13kcp65faVXZKNZxOvjCEwMwFngRCqcyhPPOaFZubQSnlJPXsRYEAQ4Ag60bG0BMxh8ZT6rMYe72N3nVH+4Jox1D6xDOpJG8YziQTdO6H5O0m1pMJ3BFXKhbGGZdU6Gej0QBEGMFcMWs5lMBs8//zwee+wxrFq1ClOmTMENN9yAK6+8cgSHR4wnCiYXYPLpk1H7l1qkWlNwBpwwdROJlgSPpgmAO+SGO+hG/GAcaly1IpySXYK/3I/2ne3ItHPP2VzaQNbMQk2q8E3w5UWNchEjNaVi1udmIVoXRfuudqgtKjLtGSuKx0wGM8PFkK/Sh6plVZh98exB5wd3jaTlcjcBHo1rWd0CQeJCEQzQkhrUpAp3iRsdu7j3suySeQRa6hS2bVm0sTa07WyDv8oPNaFa7Xch8M5sslvmoqQuBleRC7GDsTwBlQqn0LypGUpMgezkOaAOrwP+ibzdrmyXIfiFvCn43DETJAG+Cl+Pdeb2aShR68FE+LuL3mRLEttf2I5UOAXJwX11JbsEd5EbvjN8EESBe7WeVA5BEJBoTCDZlIQYFKHEFfjKfQCARFOCRzDLvdBVHS2rWhBvjEPpUOAKurD1ma0oO6EMO17egVRLCr4JPl40pxpQ4yo8JR7IXhnMYJYQlx0yJLsER8ABB3j0P3cs+kuvCNeEIckSSuaXIB1Jo2FtA89BzYlnRUeiMYH1j6zHiVefOGAucU6gA71P9R9u44Su5yQby2LLU1sQ3ReFO+jOW26kXE4IgiBGkyGL2TVr1uCxxx7Dc889B1VVcfHFF+Ott97Ka0tLHJ8IooDF1yzm06UftyLdkbaq8kVZhGSTeBcmCFYTAMnFRYzdZ0fDv7gAyFWymxlur2WaJhweBxxeR97NtmvEqGByAWaePxOtW1qRbExCzxyadoYIqyFBoCow5EK3virAcwLEVeSCmlStqe6uVfjMZLD7uWOCqXXajck8kmdqJiSnhGx7FhAAZ5GTe+rGVTT+qxHVF1YjHUnDX+mHq9h1aFo4o6H+n7wFK0TAVeyCKIlItiahJBTu1KDxCGb3KXg1pcLmsqH6gmpsf3H7qLha9EZX0Vs6vxT+Cf6eKQqLeYoCAKy9fy0iNRH4K/0onsFbLUf3RuEqcqFoZhH0tI7o/ijPp/baceDdA0i2JGFovOubltGw5ckt2PvWXm79NSnA2xwnVSvNQJRFaG0alJgCQRQQqYnA5rVxJw6/A3avvYcPcZ/pFQvLYXPZIDtltGxpgZbW8oogBUHg0fLOtrzF1cVo3tTcZy5x17xVoOdU/1AaJwSqAr1Gz7ueE8ku8YYJR+h6IAiCGEmGJGbnzJmD2tpaLFq0CLfffju++MUvIhCgp3XiEKHZIZz+09Px0W8/wq7XdlntWG1uGwRJQKI+gUw0A1PhRVSGasBUTbgUl1WwlUsHAGD5xYo23lwhF2W0IkaLynmU6pUd2P78du4C0Orl3Y86c1pFUYSj0AG7x474wTg2PLoBK+5aMeibc19WVDkBAiAvkibKvPiK2+Myy/u2a/MyQRJg6Ab3GRUAm8vG84lFwO6zQ02qaN7cjOCsINp3t2PuZXMR2x9DpDaC5k3NyLTxfE5DMRA/GLe2K9l5hFaRFNh99rxxdY2yTTlrCnwTfKPiajEYBkpRyEtNyOoomFIAb7kXslNGtj0L2Smj+rPVYCbDnjf2IFYXgyiLcBW4YPfZocT5g0asnr9etqgMpQtKYWgGwtt4dzRngROGYiDVmoIoiRBtonVelXoF3jIvZqyc0eNY9DZ2f6UfH/zPBziw+gBvqtGZCpM77rl2ukUzi9BW24YTrjgB8fp4v7nEXUVq96n+wXr9Nm9uxtY/bh2wbe1oupwQBEGMNkMSs2effTaeeeYZnHDCCaM1HuIYQc/qcAacUBIKnAEnJIfE2822p7mXrMijdWCAoRtINCZ4Y4ROKy2Ai1BIvJgp25GFzWWDmubiL14fhyiJSLWm8M5P3+FT7nEFvgofb8rgtcPm4u4FRtaAJEvwVniRak5h/7v7Ed0fReHUwkHtS1+5krnUgWxHFv6JfiuS5g660bG3AwwMTGMwBL59CHxfGWNgKt9JycZzeXNFagAXpYIgWK1RtTS3L6s8uRLTV0xHvD4ONcVTKQSJuxtINh7N1tIaTJ3bjyUaEghM4sb+2Vi2R5RttFwtBkt/KQrdx2b32MFMhrbdbRAgoHhmMQomF6Bjbwf2vrkX7mJuZ2YaJpKNPELr8Dt4rnbWQHR/FFpS4xZwBoOnhOeFJuoTEBhvB6wmVbgKXSidXwrJISHRkEDr1lbM+MyMXn1ju4991udmoXlTM1rbWyE7ZSvNRYkrVutgh9eBZGMSnlLPoHKJgd6n+gfj9asrOrY9tw2GauQ1eOivoGwsrweCIIjhMiQxe//99wMAnnnmGVx++eW9LnPjjTdS44RxQM4DdaRvWrnGCQc/OAg1pfI2oR1Zy70AJrhLgUOCAC7EZJcMpUOxPg+G/DQB8AitmlSRaEjAXeyGv9KPRFMC8Ya4ZdnlLnbzqdg4j0rmrKqYwa3BAD6Vn2nPILIzMmgx21euJDMZsh1ZaGkNgUkBbvWkM/gqfLytbmeLXmYw6Lqe3wSi090r05EB0xmPXnc6MOhZHVqG+4+aARPOAic8JR40b2pG88ZmRPdFkY11piYU8KlrZjCIsgjTMLl7hKLBW+GFO+hG+672PqNs/QnK0bpGBktubOGaMD7+08e9RhdjB3h3sFzUNlYXg6EZfCZA4DMCRtaAYPKWtVpKQ2BywOoml41n4fA7rMi4muQRUGeBE4IoDNo3FuBi8MSrT0TbLu5frKZUiLIIb7kXwVlBeEIeZGPZvNSYgXKJ+5rqH9Dr92Ccp/fYRJTMLbEs3XpzV+juYUv2WwRBjDeGVQD29a9/HQUFBTj33HPzXv/Od76DP/3pTyRmj3LCNeEeveVHqm3lvrf3Yddru7hxf0aDKHK7LUMzLHEHBj4ND1iRMgvWy0o7kV0yTrzqRJSdUIatf9yKeH0coTkhpFpT3GKpwA5D41FeNa5CsAmQZAlM4g0a1BR3VBBlsU8bsb7oPg174P0Dlo8p0xn2/d8+HHjvAFxFLjgLnZYZPgDL6xYCIDAuKnKbz1XT5/I2IQDZ9qyVXpFqScFT4oHkkOAOurHzbzuRbEpy2ym7DJ3psDk7I9AaL3ZjjL931s/PQnBmcFhidDSvkaEQrglj7f1re7SPzUUXyxeVW8vmLOBkh5yXqyraREhOHgFXUyqYzl0y0mHuN+wp8UAQhB45xoP1je3K1LOmYs4lc3Dwg4O9NqToHmEdVC5xHw8h/Xn9yk4ZhmagoKoAgiD0664w9eypo3kKCYIgRp1hidmnn34al19+Of72t79h2bJlAIBvfetbeOmll/DOO++M6ACJkcUSB515fQ6nA8xgaNow9LaV3SN3/ko/av9aCzWtchFpMjgCjrziqEMf7vyPwaxp9IEwVAO1f6mFq9CFSO2h4hfZIfPIb2dEDgJPTcgZ8MPkKQuyS4YS41O+pmEiuj86JIGXm4Z97xfvYccrO2CoBmxeG0yFR0NNzeTCGty7VLJJYDLjbgeSwFMONMOKSMPkot7u4Tme2Y4sLxrLiX6RF5NlO7KofbmWR2xzjSDQmbJgMjCDweazwSbYeDRQElEwpQC+ct+womwDCciRbG3aX/R3MBX7kV0RuApdyHZkYffxaLn1EMEYt2nz2DFh6QR07O5AKpJCoikBu8cOR4GDC127xPNaEwpMjZ9LZvb0je2+7d7cAgRRwOyLZyNeH0c6koat0gZmMCgpZVDFVEOZ6u8vzzU0J2Q1eMi1qu3LXcE3wUc5sQRBjGuGJWZXrlyJhx56CBdeeCHefPNN/O53v8Mrr7yCd955BzNnzhzpMRIjRE4cdOzl7UJbt7Vavp3eMi+UhDLotpW9Re48pR6Et4chO2QoccUSmQCstrV5dG7CEm8DkA6nse25bdj39j6AAVXLq2D32eEIOKyOWDavjQtbg/uDMplHKkVRhBrnleyGYuBfD/4L7qB7yNFGUzex5Ykt0BUdziIntKTGXRncPG1Cz+jQ0zqKq4sROxDj/q5MgJk1wbTO/ZS4uGYis/xMcwVuVmRa4sb9sk2GklKQjfK0AkEWDh03g8EweYQbKR7llh0y7F47HD5HD1/QwaQNHK7l01AYKPo7mIr9VHMKZSeW4cB7B6DEFMtvN+cQAAYEJgdQNK0IEICOvR0wNe5hbGrc1SBeH7dyn2WHjMaPGhGuCSN2IIbCqYWWrVn3bffVFetwi6kGO9XPTAaby4YZK2dg0mmT8tolx+piqHmxBmpStVrV9uWuQK1qCYIY7wzbZ/aLX/wiotEoTj31VIRCIbz33nuYPn36SI6NGGFidTHUr61HdH8U2Q5u4p/zec20ZeAsdKJ+Tf2AbSv7itw1b25Gx94O2Fw2pMNp3k0JndPs3fVqZ4vZvDzSgegsFkuFUzBVE7V/rUVoTggViyusjljJpqSVd2tqJkyt0zVB5O4CgsijpDaPDe6ge8jRxh2v7ECiMQFREqHGVBiKwa2/wIvVIPAmEQ1rG8B0BiYy2Bw2vlwOg0eOIfLWvJ6QB5n2zKEuaZIIm9sGySbxfNguYj8n1MFgnbtcUZnDwVuwCpIA3wQfj9qaPB93sGkDQ7F8OpzcysFEf3Ntigeq2J9zyRxoaQ3hj8O8PWvng5QgCvBUeFCxuALpcBr1/6yHI9BZOJXhhXJqWrXytW1eG3yV3MO2Y28H9IwOX6Wvx3Houu2+umINNsI63Lzk/s6nIApWTu1g3BWoVS1BEOOdQYvZG264odfXQ6EQTjzxRDz00EPWa3fffffhj4wYcbKxLMLbw7zARJYgO3k1PjN4DmGyJQkwvlxf9Bu5mx1CW20bmMl4pLGzelxJKFbB06EV8f+IIi9aGjQm4Chw8DaxWQPtu9thaiYql1bCO8GL9r3t3K/TLkIQO7uNMWY1ZrC5bTB1E61bW3kThQofEg2JQUenGj9q5Hm3dp53yzp3xNRNy6Egh2DnqQVaso80CsbzY91FbgSqAki1cmN/PaNDz+iW4Oq6PDMYbB4b74zW6QqRE61qXIVi8jSK5o3NePeWdxGcFUTJghLsenWXJRxlt4xkUxL73t2H8PYwlt20DCVzSwAM3vLpcFqbDjb6m2tTPFCnsrITylA8sxg1L9Zg/3v7EdkRATMZApMCKFtQBtEmYt9bPJpfflI5YvtiSIfTSKVTPD3EMGH32OEudvO2yrKIomlF6NjfgUR9gl8X3QTtYLpiDRRhHW5e8mDTQPpyV8jGeEGmO+QG0xm0jEatagmCGNcMWsxu3Lix19enT5+OeDxuvd9bFIM4Osi1+hTAI5PWlKPM/zZjJlKRFJRY3ze2/iJ3zgInb5d6MIbAxADiDXEoccUq9uoO05klBgeLaBMhO2VrfwzFQLI5iV1/3wU1ofKmCzYJol2E5JAscaIl+eu5SGWiKYFMewbeMi/sPjuMNUaf0alc9Cwby1rtc3OFVjABmOixH8xkvOinr/0TwV0bFB2R2gi3ZdJMpCO8KElP6zB0g6cjmIfWIYAXtYlu8ZDY7dw+Exlsbl5wpGU0CIKApg1N2PHyDjgLnag8uZJHKNfU80Ig00TbjjakwimsuHsFSuaWDMry6XBbmw42+gug/4r9LsVUgigg+MMgFvz7AjRvbkbd6jokm5NWW1jRJqJkQQk6dnVw94nJASgxBYmGhJVnG5obgrfUy1M1/Hbg/4DYwRiy0Sxcha4+tz0chpuXPJQ0kN7cFXINI5jJ0LS+CczgbiLJpiRK55cOa18IgiDGmkGLWSrsGv+oSRUw0Wf0URAEHuFLqn2uo3vkjjEGJcYrwGWHjJJ5JUg1pyC7eQvXTFum7wHlhjEEPWuqJvfkdMlWq1olocBs592TPCEPRElEoikBLalBkAXLkF5Nq5BsPCJtc9ssEZNpyyDZnETz5uYeYrZr9CzdluYiSwRv+tDPc5toE2GqZv6+dQpYMFgWZbloay4Cq6d1OIudViFS96i1oRowdOPQcRO5zZndb7eK8ACeXxyrjyE0N4SGfzVAskuI7Iyg7v06KHHunCDaeFe21q2tWPWLVTjtx6chWB0ctIAcLoON/ubaFPdVse8OulF9YXWPafqCyQWovuDQ64mGBDY8ugHptjS0tMaLolpSUOL8uhUkAUbKQMfuDpTOL7X2uWR+CZLNSYRrwiiZWzJiXbEOJy95qGkgXd0VbD4b2mraoOr8oU9XeH63KIt4+8dvQ1d1VJ9fPeT9IQiCGGuGnTNLjENEQHbLfGoxZ2GUSzNQdD51LglcdPVB18idruh5dj+iLMLutcM/yY+CSQVo2dLSv1AdWlCWf6TT29Vu2LlIlXkRTC7i6gl5kGxKQrSLvNDHYDBhWnm0zMZTIEzdhKEbEEQBjoADyeYk6j6oQ/UF1ZaA6B49k10y2na1QZS4c0J/42c6b2Sgm7qVYmFFajvzXQVJsCK8do8d8AKZ9gwybZn+i+K65MvCAJjEC8m6Fvg4/A6kI2lk2jK8YUUrF2VqkrsdMIMXQGnQIMkSovui2PHyDiz7/rIBBeThtjYdSvS3YHJBn8VUJfNLUPtKbZ/T9LkHE4fPwa2ompOQ7LwZgqHxLnOiLFppGh37OtCytcUStDaXDSXzSlA8sxipltSIdcU6nLzkoaaB5NwVYgdjOLj6oGU9Zqr8orT77HCH3Eg0JvD+be+jcEqhlXJCEAQxXhi0mL322mvx4x//GJWVlQMu++yzz0LXdXzpS186rMERI0twZhDeUi+yHbwyXktrYAoXgXYvtzVyFbkQnBnscx25wpL97+23ulNZdj+qjuj+KNxBN2+lahMh2DqLTvReisCGgwArGmvz2CDbZbiL3Fblero1zf1tBfGQ4BPABbrBI6oZlUeLBUFAvCEOu8cOf6UfyaakJSB6i54xk0GUxH4jsjlMw4TD74BhGFYurWATIJgCTIN36IIJ6Bq3LBOkzvxek/XML+5OLrrbZVuZSAaSLMET8sDmsVmeqYIgQLbzZgJaRoMoi9xhIlc8phrQszqyUZ5PHauLjXpr00BVAMUzi1H3zzoUVBVw4dqPF2tvxVRqSsW6B9YhHUnDX+nnFmbRLOpW1yFWF8PS6w9N0weqAvBP9KNhXQOPwuYs3AAIKQF6lrdc1jM6j1xHFQRnBZEKp1B5ciVOvfHUXjuA5Z2SIRRyHU5e8nDSQEKzQ5hzyRw0rOH2XIZiQHbx2Ql30A27h3fLSzYnsen3m3DOHeeQswFBEOOKQYvZUCiEuXPn4tRTT8UFF1yAk046CRUVFXA6nejo6MD27duxevVq/OlPf0JFRQUeeeSR0Rw3MQwKJhdg8umTUfvXWkh2yepyxExeAGaoBiafMbnfohVBFFD92WrseGUHks1J+Cb4eEtW1UA6nAYYkGxKcgsknUdGBxRnQyA3XujcusrmtEFXdPgqfNAyGuINcSvSJsoi767VKUQBWFPzOTGYbc/CVEyULy5Hpj2DxvWNfDGT9YieOQIOyA65zxzg7uQ6c+UwFdNKexAEgefECvz/Ta3zPVm0omZDOSamycWcoRrwT/BDkPi6XMUuSA6JP7iAR3CtqnYwq1FDqi2FdFvaElCj2do0Usuj+R27O9C6pRV2nx3eMi8CVQFuIdVL9LdrMRUzGVbfsRrpSBrukBstW1qs2QFBEhCri0F2yVhx1wruXiEKqL6gGjv/shOpthTsbjsAWNe8IAj8mIj8waBjbweiB6Ko+EQFZl00C6Isjmgh1+HkJQ/Y+auPNBBvqZd/R7IaZDsXspLj0LUgO3haEDkbEAQxHhm0mL3ttttw3XXX4dFHH8VDDz2E7du3573v8/lw9tln45FHHsFnPvOZER8oMXR6ixYtvmYxEs0JhD8O84hUZzRMlEWUnlCKxVcvzjOt703M2D1cfIgyb/+pJlXLRkl2yZDsEtSDvJXnYIXfoPeps5uWKIsIVAaQbE7C7rEjOCuIdCSN5o3N3PfVzou9dF3nkdGuUWHGo7KCLFgdyurX1EOURGx8bCNqX6mFs9CJVGsKgUmHREGum9SgIsy5qHC37eaK3pjB83VtLt7AQbAJ0FP6oRzZrqkeA2hbZnTuL3hThlQkBdkpw1fhgyPgsNYnMJ5SAomPxdRNiBJvJqFndBiKkSegRqO1adfUjcpTKhGriyHZnET77nYkGhKYsXIGFl+9uN/ob26a3ua2oXFdY97sgKEZSEfS2PXqLsxYOQPTzp4GAJhy1hRMXDYRtX+p5fnTKe6GIcoiZL8MPa3zqL/BLL9eX7kPweq+Zym6789gC7mGK0iBgTt/9ZUG4vA5rLSW3ENsVwzVgOSQrFkPgiCI8cSQcmZLS0vxox/9CD/60Y/Q0dGBuro6ZDIZBINBTJs2jZwMjgJyArRrRbehGHnRojN+egZqXqxB04YmqCkVdo8d5YvLMfvi2daNt79ok6mbkB0yJp85GVpSg5bV0LqFW125Q27oGZ1Px/eTezsUcr6wzkInjKxhVfE7A07L0N4d5NvNORaYBo8KSzbJ+v+csJSdspWiYGgGd3loTSM0N4SyRWXQ0zwXuGNvB7ylXhRMKQAAmKaJWF1scIM2AMktceEs81apWkbjvrcmFy3+Sj/vgJbSePevzvf4xgZYvwyIgmh9RpREvj8qF3OBqgAcAQf2v70foihalmSGanARL/DOVzaPzWo04K/yH1Zh10D0lrpRMLkASkyBltUQr4vDE/IMKCCVhAItoyEdSfdoBiA7ZHjLvIjui2LnX3di6llTrejswq8sRP2aeuv6TUfSEGQu8B1+B5wFTjCDoWpZFex+OzJtmX6jlMMt5BquIM0xnDSQnIBu2dICXeUtkK396PSddRY64SpyHZZTBUEQxFgw7AKwwsJCFBYWjuRYiMMkJ0Dr19Yj/HEYhm7AX+lHyfwS2N32vGjR8h8u73MKeaBo05zPz4Hs5NEsZ4ETiPKpUcuYXQRsLlvPFrbDQHJL8Ia8cId4bp9pmmjf2Y7CqYVY+dBK6IqOdQ+sszqPSQ4Jpm5CEiSIksgjrOEUtIxmtX6V7BJkOzfV19JcGMtuGUUziiDJEiS/xP1I62Jo3NAI/yQ/RFFEoj7Rr9NDV0Q7z01lDgaHz2F1pTLUQw4F6dY0mMGsYqwh5RQzgAmMPzCY3D3B7rdDTagw0yay7Vnsf2c/TNWEYRpW6oIg8Y5kkpt77jKD+9Pa3DbMv3z+qOZK9lb4JAgCnAVOOOGEzWVDZMfA09y54xmri8HutcNQjLwpc1MzYffZET8Yz1vXlLOmYObKmdj71l5eyZ/lRY92tx2eMg/0tA7fRB/8E/lDRrIx2SNK2XW2QokpCNeEh1XIdbh5yUNNAxFEAQuvXIgD7x1Aoj4B3wQfT5lRDShx7k1s99oRmhMa1QcagiCI0YDcDI4RcgI0FU4hE8lAtItwhXjP+qaPmjBh6YS8aNGy7y/Lu8Eyk/HOYLEstjy1BalwCiVzS3qNNjWsa0DxzGI0b25GaE6IV0frJo+KMi6OApMCaN/bPqx9ER1cYOQKrnIFTdlYFulwGq5iF5b9cBmKphcBgCUKGj9q5JHYTmcFbzn3DE1FUnxdogjRwX1qDc3g9leqAdEmwh10w1fmOzQGUUT5ieWoX1OPxo8aUTyzGImmxKAFes7PU7ZxwSCIvPBIV3WexyvyQjArAjvU4jgDVh6wIAkoP7EcxTOLkWxJomFdAz8nhml1B8ulPDBwAayndMtvVLJLeVPyo8VINWRQUypSLSnevtht45F7tw2eoAeym7dS9pZ5IUhC3roEUcDiaxYj3hRH4zqeGw2T587G6+Jwh3h7Y0EQoKSUHnmr3WcrtIyG6P4oJp46sdfc15HqEtYXQ00DKZlbgtNuPg3v3/Y+ks1J6+HPWeiE3WtHwZQCVHyiAq3bWkc0R5ogCGK0ITF7DNB1utM/wY/2Xe1wFjitoo50OI3IjgiqllX1Gi3qzUvVV+5DujQNT8hjbceKNu2IYMEVCxBviCO8Pczz8UQBakKFruiwuW0onlmMTHsG2Ujf3cT6QnbJgMinRpPNScQOxBCvj8Phc6BwaiHmXjoXpfNKLTuunCiI7o9izb1r0LSpCYIkINuehZLknqq5yv1cXqTkkHhhVFaD7JJRMLngUH5pJ7muXO4iNw68dwDRA1FgkCnAoiTyPESbBAA8jaCLeGUmO7Su4eqFzva8dq8dJfNK4Ag4cOD9A9AzulV8ZzIToshb7TKdWSkOoswLzzxlHpQvKseyHywbsnAZaivWkWjIEK4JY90D6yDKvCmGafIHhlzDDLvXDlehi0cXGXpdlwCB23LZ+DkSJAEChLx2r93zVrs+LDoDTjhdTjAwZGNZ1P+zHlXLq/K+K4PZn67Hz+7hD2+jLSSrz69G4ZRCbHpik9UpzVXkgjvoBhiw+febkWnP8CYUs4JYeOVCsuoiCOKoh8TsMUDX6dtcPmlORAmCYHmOKjEFdm9+tKh7SoHklNC2qw3p9jQa1jZgwtIJeTfpXLTJW+q1IqLhmjAAIN2eRuG0QoRmh3ghSXLohSSC3NnhShRROr8UM1bOQPuudrTXtkPXdNgDdhx4/wAa1jXkVYwLooDCqYU46esn8f0Jp1E0tQiJ+gQSjQkrimloBpSEAhZjVh4tk7nvbjqSL96VpALTMJHuSMPut8Pms0HpGMQ+dRZYGaoBw2FAT3cWdnXVJqyP/+/34ACSU+KiVDgUmbV77WBgaPqoCVpas+zIDM0ANMDsloBr6ibcxW6IsohZn52FRV9bNGS7reG0Yj2cwicg/6Ft0hmTYKgGOvZ28PQRMJhZE/ACFZ+oQDqS7rEuZjKsf3g9wtvCkBwSHH4HslH+sOUp88DUTDRvaoa33AtPyGPlrea227G3A6Zmon1Xu1U8J8kSki3cw9cddPcriPs6fqnWFG8lDe464CnxDKqt7XApmVuCc+48xxLSqZYUtr+wHR37OqAlNWQTWRhZAy1bWnDg/QM47SenUTMF4pija2dHNaHC7rPDGXDSjMQ4ZchiljGGgwcPoqSkBE6nczTGRAyRrtO3OUsqQzMgO/jpzXmO6gqv2M5Fi/ryUrW5bJBdMtS4isiOSN5NuruhfW6atHlzM7Y/vx16VufG9M0JpFvTg9sBEbyJAHj+pCPg4B6YxW7INhmekAfRvVGobSqy7VmUncmLtJo2NiFaF8WcS+bAW+qFw+dAsDpoiez6NfU4uOYgtDT3V2WMgenskMOCxHN7bT4blJiSJ95TrSkceP8AMu0ZQAQcXgdSTanB7Y8JmIxHYdVYZ46tgMO3KMs5JIDnyDKDWd3NEgcTKJpRhGRrZwtXwwTT+lDJJm89HJgcwJQzp8DUTUT3Rwf9Iz7cVqxDKXzqLerb9aFNFEWULy6HofMCPpuLt2fWVR3RA1EUTCroUUS19+292PXaLt6kwmuHO+iGzW1DOpJGoiEBh8+BZFMSE0+diEVfPSTwY3Ux1K+tR7IpCVM385wTci1iIzsiKJxSCF+5b8BCrq7Hz+6285zulAbGGFJCCp5Sz4DH8nDJpSgwk2H1X1ejY19Hvm90AfeNTtRTMwXi2KNrfUnH3g5oKd4ZsHBqISqXVo7agyQxegxLzE6fPh3btm3DjBkzRmNMxBDJm74NOOAOupFsSkIKSVbRkSjz6vWu0aLeCnK6ft7us1sRXWeBs9doU+6mWDC5AMUzi60fiPp19UMSb4LALb8khwRTNeEodcDhd4Ax7veqpTV4K7zItGcQ2x+DO+iGO+hG3ao6NKxtQNH0IthcNiuider3TsULl79g5atakcyu+s4Ab2ea4A0LtLSG8PYwlIkKDn5wEKbGmxu4Q25kY9m+xWF3co0auojPkWgYIdpEnr5gcG9Um5cX7YiyiGnnTsO0T01D68etMHQDRrr/fIj23e0Q7SI2PLqB21MNIrIKHF4rVqD/wqfqC6shO2R89MhHqP9nPZSYAkEWrPMamhvKy7n1hDyoXFppdaHTVd6etXhGMU669qS8/WAmw86/7EQ2loXskq1ofc5qjjEGd8gNT4kHC760IO+z2VjW8k32lHjynBP8lX6AAWpaRbIlCTWh5u2PzWVDy9YWS5ADsI5fcHYQBz84CD2jw1vuBcDbEMfr45h46kREaiL9Hsvh0r2IrXV7K3cl6cUZwhV0IVYXw9r712Llgyt5w42jjKGmuxxv0PHJJ/cw2bG3w3pAdRY4eQ78vij0rD6qD5LE6DBkMSuKImbMmIG2tjYSs0cJ3advg7OC3G4qnIbdZ4cSU+AqdiHRkIA7dCha1FtBjiAI1ueVmAJm8il4CBjQNig0O4TiGcV4/tLnoSYGV/UPgOdxgkFJKVASCs9l1AzUxGvgq/AhHU5DtItIt6aR6cjgoHrQ8rgVZW475S3zQrJJVkRr9udmo3F9o1UMJoo8ksl6UZWCyO2ZlLiC8I4wUq0p2Fw2hE4KofXjVt72d6iJrSPYKAIAb0XskHn3MJcMd9DNc4sZb85w4N0DqPpkFcoWluHAqgMDD08zkWnLIHBmAHavfVCRVeDwWrHmbqqmbmLeF+YB6HTB6OzoteF/N2D3P3YjXh8HMxiPlEwpRHA2v7bD28PQFT0v59YddKNkXgkybRkoKQUiRJx8/ckonJrvtBKriyFcE+ZuEpppFY4xg3vOCqKAdBuPNDsD+TNOakKFltK4P2sv+5zLtV74lYUIzgpa+9Nbq90JSyZYx0+JKUg0JniUt9ORIZcSpMbVfo9lb8d1MGKltyK2tp1tXMwX58/ApCNpaCkucne9ugtv+d8aVkrKSNHbfkZqI0NOdzmeyJ3vcE2YcqHR5WE8nOZFwF0eUO0+O9Jh3nwlFU6NyoMkMXoMK2f2jjvuwI033ojf/OY3mDdv3kiPiRgivU3fVpxUgZatLYjXxyHKvFq/fHG+7U9fBTmekAcTlk5A86ZmJJuSiDfE4S52D8o2aPPvN2Pf2/u41dSQdgJWxb2pmki1pqzCtVz0DODRSVeRC6mWFNSEahm9ZzuyKJzWKXw+asK6B9ch1ZLi6Qsy77BldQHrutnOphE2t80Si94yL0rml0CNqzA1k7eFlYX8SOsRRpC4jZggCGASj5Azxh0a3CE3UuEUav9SixOuOAHrHlzXq2jvjj1gt4TbYCOrw3Uk6C/HVstoeO+291C/th5KlBfsyW4ZpmaibVcbtLSGqtOqkG5NQ8/qiNZFUTK3BOlI2orKGpoBLaUhOCsILaP1GFc2lkWiKWFFFgVJsBpn2CQb1KSKTFsG/sqeXrt2n52nUmQ02H32Hrm+eoYfj+KZxSidX2oVqfWWhtG0sQmpVm4V176zHYnGhBVxt7ltcBW7eAMSRYe72I1EQwLZWBbR/dE+bfS6HlfJIcFb5kXVsiqUnVDWp+Wev9IPQzPQvqvdurE7fLzDnZpSkWhIwNA6m0q4ZYg2Ec2bm7H2/rVjErHq7fpxFbmQaE6AGWxI6S7HC10jkJQLzck9jDsCDrTtajtkJ4n8+pKCSQXUDW+cMSwxe8UVVyCdTuOEE06A3W6Hy+XKe7+9fXiWTMTw6T59q2d1FE4txMRTJ6Lq1J43NqD/ghx30A1fuQ9Vp1Zh/pfmDyox3tRNbPjdBmgZjYu/wQZnBV79DwkwM4dEsCBzoWmqJrJ61uolL4gC1JTKo7lxBWpCReNHjWjfza+7bCyLVGuKdzgTBRiKwYVsL/o617lMz+qweW0QICAdSaN+TT2y7Vmk29IwmgzLEWGsyLUFZhKDAN4SFyaPNGTbs+jY3wHbGhsmLZ8EV6ELqeaB83tt9nxB2ldktfu0tOSQBuVI0LWBx7bntkFXdBRUFeSLjroYJLuE+nX1XKwqvCudoRmQ7TJvtduaQlttG0rml8DYx3PB69fwHFZDNSC7ZUCF1UBj3QPreggZNaFCT+vwhDzIRrM8j1oSrQeUXDHghCUTelzjzoAThVMLEd0XRTqchsPvgGSXLI9WyS7BU+pBoonn3da8VNNrGoY75Ma+t/Yh2ZKEaXY2zzB4jrto4zMNWppHgA3FQPRAFJmODDb/YTPS4TT3SjZ4s42ZF86Er9yXJ5rVtIrWra048P4B7HhpB0LzQlb+X7A6aKU3uENu1H9Yj+j+KNS0Cj2rg2kMkdoIQrNC/JrXDNjcNmhpzTqfodkhJBoTRzxi1VuOtppUsffNvdAyGqavmG5di4N9KDvW6Vq0SLnQh8g9jDucjrxC6Ry5+pLczB91wxs/DEvM3nvvvSM8DGIkGI6Rer8FOSE3Fn514aCjG/Vr6tG2q+1QE4DB0hmN7T420+ApAgxcyBmKAXexm9/0Uzz1IRddgwBEaiMAgEAlv+EpcaVPEZu3bZ0LC6VdAQRAifPooM3Fu2NpGY1bN3VOSx9xuqYpdvrLGrphPQQYuoFkQxICE5Bo5ob4gxGz3a3IgEOR1Vw0sHsnOckhIdWSQqo1hcqTK/t0JFBTKlbfsRrhmjCaNzVDiSsomlYEvUTnbYYVHb4KH9p2tqHxo0ZkIplD6wHfP6YxiHa+84nGBEKzQ5AdMuZcMgcf/eYjZGNZ7uRgMPgqfAjOCsIddPcqZHLRVVM34Sx0ItGYgJpQuQdv53H0hDwomd/zxh6oCqByaSX0rA5DM3hKQ+cNz+6zI9OeQTqSxsbfbQQzGDr2daB0QWnesUmFU2hc1wjTNK3GGYLEZwyMqAFZkeHwO6DEFJiaiYZ/NSDdmoZpmEg0JlA8vRjZeBaplhQa1jVg1993weFzQHJImPCJCdCzuuVm4S33QokpyLRl0LihkafdfH621QK47v06xBviPBLVGY3NtGegp3REaiOQbJ22dZ2Fk5JdgjvkttrgHsmIVV852mAARH7eIrWRvFzfgdJdjgdyaTW95ULbnDb4JviQbE5i8+834+w7zj5uBH9uNjL3ENm1UBqAVV9i6uaANoHE0cWwxOxXvvKVkR4HcZh0zycrmVsyqB+ow+1E1JWGfzXwQinWKfgOY1reWocJq5iKmVxY5nJ5BUngN1ubBCWuWJG2TDQDu8cO2SVDS/accu5BV7Gbi9IBMHQDnQ6kPYvHjjS5McrIGw8zmZVjnGxKIn4wjsDEAJo3NwMD9HcwFN5QoavoUlPcK3jLU1vQtrOt105yqdYU4vVx1K+pR2hOyHoAih2MQXbIsPvsWPWLVdAV3UpjcBe7ET0QRaQ2YhWtibKIdCSdJ2Tzdlk3+YNMp81ZNpaF7OTuFp5SD/wT/bybm0POmy7sTcg4fA54S71o392OTEcGELiYZ4zBUA0rBSUV7v0hoGJJBRflCQXli8v52NvSaNnYAghA2YIy+Kv8iB2IIR1Oo3VrK+xeOzwhT14Ro+zgDTsEQQBMQLAJYBqDntZ5saIgQIcONaHyFAinDXpWx8F/HoTdb4enxAPZJaNjbwei+6OwuWzIRDJWVzl/pZ8/4EGwxppoTGDnX3da9nOp1pTVjEQQuOcuA4/w6xmdnzfJCdkpQ7JLcBW6rGYSg21sMVL0laOtKzqYweAsdOYVqeY40uM82lASCvf5TmTzvhs5cg0zwjXh40rwW7ORG5rgKuYzWLlC6VxbZ2+5F9l4FhWLK6gb3jhi2D6ze/bsweOPP449e/bgvvvuQ0lJCV5//XVUVVVh7ty5IzlGYgCG4/nZlcPtRARwUVW/rp6LK7sIpnMbrGFj8k5gNmdnrmKnYMpGuSegaOMRO9ktW1Fb2fn/2XvvOLnO+lz8eU+dPltm+2pVLFvFyE3GMrbBjoFACpCQcEkggZsEfJMLgcQpmAuGFLBTCCEJuaH8cMpNgCR0EsBU2ZZtJHdJ1qprtX13Znbq6eX9/fGdc7ZXrZp9Hn/0kTU7c857ZmZnnvf7fb7PI4UJZJkNGVh1iyq4q11G4/6e5U2nZl0sCJi9frcRY9sA9zi8GUkOpdMldN3QhZEDI6iP1hc9LJPYPBLAOUf+SB5m2QST2KJJcr0392L4x8MAENpaBfGwnuXhwN8dgFW10Ly5ObQOgwA4ugNHo/Z+dmMWnu2hPj5jjcHbbcb1cpfDY0S6jaKBvpf3QUlThG3TpibawMzBXCKT789T67+okz7U8yBKInzBJw12c5wq8QkZI/tHsOXOLaE92OkfnsbxbxxHdbhKyWOTGurjdaTaU6hP1iEnSdqRbCd/4nhLHPGWOKyaFdraWRULekGHIAsonSpRWIbU6Ajw6evlDgckQJCEcLo63ky6UNdyIftyuGkJ098ag5y2ZkOOkyxASSoQZAFO0UF9rA41raIyWIFruKgMV8B9DikmhV/g3CPtdWDtx136ebw5HqaiBf7LKwm2WAhrnahfTKMtqVKofw40xjOx1nW+UBAE2XimB7FJnPdzz6aKJPf5i4rwz+xGBt0VbUKDFJdIcy6LECRhls90hMsDayKzDz30EH7qp34Kt956Kx5++GF89KMfRXt7O5577jl87nOfw5e+9KX1XmeERbBWz8+5WG005lxUBiuwqzYkRZqOUD1HhAM6CRncoy/Y9qvbMXVqKvQHdTSHhoVcn6psFiU6JVoTMIoGfcFrK6jOLnBu7jeCFWZ+ngmNPytLtT1nBOuYhUaLNYRH/w4CMba9YRsG9w1Cm9DmyyIYICdkgAH1iTq0ggYl1ZCWDFVhlk3yoO3NonSyRFUd0ECWWTHDJLncjhwqZyvY8qotcC0XZx+i5LHaaA31iToYY8g/n0fpdAlSjCJmfdeHklYoatfxyfFiTlV8IdOIgGxl+7LY9vptMEsmHMNBbbQWViJnwqrTuaoj1TAQQC/qpHs9WwbzWZieFm8hvb+SVNB2dRuKx4qoDFbgGA6e+vRTOPGtE6Q3zKhIdiTRcU0H9LwOMKo2t+9qn+V+oGZJG1sZrEDLa7Aq5O9sazbsKulTISCUNzDWsI1rRA4Hw4i5nTlMPDdBkgzDDfWrgb5bitGXLxOnrfe4x6EXyNtZG9dg1S2MPTMGKUauF9mNWTg1BxzU1QiG5oKpblESIcWpYpfpzaDnpp5ZDg4rCbZYCOey2V5sSDWwEKwMVsgXe0areK3rfCEhqEBOHJyAa7uQY9ObgaACGWuOId4Sf9ER/pndyMBn1qpQCl/T5ib03ty76q5khIuPNZHZe+65Bx/5yEdw9913I52ezrO/88478clPfnLdFhdhaZyr5+d6ItjdJ9oTqA5XVxz7uhQYY5AUCbHmGCoDFSgpBemeNE2lywKkOFUWRIn0fQCgxBVICdIfMpFI2MxUrJUWWQVZCCNhg+culBqsw7WtFCEZnbn2Ba4jcABgIkOqI4VrfvUaDP94ONRnglPFL94SR7o7DbtOvqh6Xodvkz6seUszPMdDyxUtcAyHKuEVaj37Hj0X5pQJMLL2mjo5hfp4nQibTZP0nulBEAUoSQW+R04Qdp2G9WJNsTDm13d9OOYCm4wFXh9BFLDx9o248mevxNGvHcXYk2MoHC1g7OkxtG5rRduOtrByWJ+sY/DhQQgyeeiWTlFqV98r+gAOJFoS8F0/rPjpBR3tu9rRtqMN8eY4iseLGH9uHCe/fRKD+wbBOUfT5iay62k4aPTc1IPiySK0CQ3yzbNJglmmQUVwQJ/UoRd0qFnSwjqaQy4KfFoPDsyo0AKk3a5YqJyphBVH7nNAJC0394iIuqYbyi9EidqkgizAqtJ5XNOFmlWR6kzBqTvQp8gJQpAE2IYNBw5tKlzaTQiyADFGQ21yjAYta6O10ElkuSCIxXCum+3FhlQZY2jd1orymTJVl8Hhu/6a1/lCAxMYrvuf1+Hsw2dRGyYdvaRK4dCiFJegpBS07Wx7URL+md3IKAHshYE1kdlDhw7h85///Lzb29vbUSgUznlREVaGc/H8XG+oaZVarE1xVM9W1+WYgiSERCDZlUTfLX3hl299vA4pJlFr1KUkLN/zwWS67iBr3ncoRpYJjKpZtrt8+EFDo8vEGSQ2qIReLMXBXPI6c20MoXUZ9zjUtIqOXR0Ub2w6kONUiZXjMlXpQN602Z4sbn7vzchsyEBNqzArJh756COQkzK0vAazZJJsRBTgWeTP6jkezj50FoJImtfaWA1myaTqoCgg1Z0CYwy+T5PCalqFWTLhez480wOXSKPrez4N/S1D0gGg99Ze3Pw7N+ORjz6CycOTRKwb/sdjT46hNlLD5p/YDEd3MLhvEGDAxt0boWQUFI4U4DkeRg+MEhkSGXzLp6p/o6rpGlRmtzWyehvcN4jy2TI8lyb6fceHqNIQlJ7XUThWQHYjVa7rY3VkN2RpwOupUVQGKmGkNPc4hn48hHRPGr5HxxAhwjVcMD6j4j5nQJFJjFLBDCKl3Oe0IWh0CYL0MSZS2Ac4VeVdy4VruBAEAUpGQaozBSYwuJaL5iuaEW+KU3X2hEObT07vI0mRICfkcBhGzapouaIFiVwCxePFNevo12OzvdSQqp7X0XNTD1KdFKZSH62vWe+/HrjUwgnar27HK+59BR7+k4dRH69DVElfHmuOQUkpaN7S/KIn/C8WrfCLAWsis01NTRgbG8PmzZtn3f7MM8+gp6dnXRYWYXms1fPzfCDbl0WiNYGpgfWzZbM1G8aUgc7rOvHSd70UHS/pQPF4ES1bW/D0556GUTQgiEKob3QMB57pIdmahDFlQFSoYstERhpJz18xGeUuJ/skgB7j4+IOgAGAOL2OgNgwRjKMpi1N0PM6MhsaPqmDQPMVZCflu/60nZTVsJOSRTRtbkLbzrbwA708UIYUk2DXbVRHqgAHXNMN3R4CVwnOOaWQiXRuo2jAsz148FAdqpInruGEsa+iIgIODTu5ugsxRq9F85XN0AoafIueZyawUCMcuFAIqoDXfOw1eOZzz2DkwAjJKZIK1LRKsorRGmojNZz5wRlISWmWhrU+UQcYiOwUDRSPF6lSXLXpvgoNV2kTGkb2jyDeGkfHtR20ATxbQW24BlERIchCaAunZlToeR3p7jSYyFA8XoSoiBh8ZNohQE7JlMDGGkN2LkfzlmZwj6N8tkzdBJWqoPM2VgK990RFJA9b04Wt2+AOhxQnOU3g/yqnZDg1B4JMrgp23YbneFBaFGR6MhBEAXpeh5yQ0bajjV5/10NHrAMjPx4JXz9BEuAaLjjnSPek0X1DN4wpA3vesyfU5K6FnK1ks50/ksfQY0NQs+qi51huSPVc9f7rgXOdWzhf2Paz29C8uRnP/tOzKBwtgPsc8ZY42na2Ra30CC8orInM/tIv/RLe97734T//8z/DKsyjjz6K3//938fb3va29V5jhEWwmJ4swIUaguA+R3mgjKmTU3Bqq9enLgZBFJBqT+HVf/5qnPjWCfR/qR+O4WDy8CSsCtlo+dynoSiP9K2e62H0mVFMPD9B09gykQI5LsO1aEBp+QtqDH/NjKS9iIEJwPT5mcRI5sDIE1FOyiQbqNEA0LbXbQMT2Cw7Kd/xoRf1cOAh1ZWCIAnovbkX2b5sWFEyKyaSHUlMHp6kUAZGFmucNyrTwVPXeD4ESYA5RVXZQIPqez7UhApHc2BMGWFVOLA1y/Zlkbs6h3RnGpxzFI8XyUasoReFh3AoiokMrVe1wtEcnHzwJMyKCUESKOa2MbDVtLEJekGH7/tItafQdnUb1IwKo2SgPlaHozsQFRFKWsHUySn4rk/yh7JFrXlRgKAIqI/Xw03P0KNDRM4bEg3BJrLn6A4SrQkanKtZ8CwPlaEKiseK5EQgUvXfsz1IcQmp7hRcnaQMckJGx64OAMDk85Ohk0T42gKhDZnneNAmNaS6U0RcRSH0pWWMgYN0tdzlUJIKlKyCvlv7MP70OKojVSTbk3AMJ3ytgwEu3/UhqRI237kZ1aEqjJIxLc9JKmja1ISu3V2h3MLW7HDNa8Fym23HcDD+7Dj2/fm+sGuwGAFcbkj1YlbY1mtu4Xyh/ep2vPrPX33RCX+ECOcTayKz9913H971rndhw4YN8DwPO3fuhOd5eMtb3oIPfvCD673GCItgqdCDCzUEMXFoAvv/bj9G9o8g359f1xhX3/FROF7A19/xdWT6MmjZ1ALXdqHv1eE75NMJRpWsQEPIZLLrSnWmpp0MOODaLiUtSUQMBKnhuLCUb2wQIev6obzhYkFUaSI5cFgAiPRInhRWgra8ags230ndkpntWS2v0eS/1PCkHatDzajoeWkP8v35WbGrrkW55PVRIneCLIR62VlokFmrRqSQCYxcFjzahCgZBeaUCatCBJqJDEKSbk93paEkFZTPlinBrD1BUgR7unIuqiK6buxCpjuDUz84hepQFYJC4QKBN7BVIbKUyCWgF/WwLT/0+BAqAxXYuk2OCWN10k7XHIhxEXJChmu78C0fPnzoeR3ZviykhISjXzsK13ShZBTwGr2vPE4s3jEcGCUj3ES0bm9FvCmO098/DduwocQVuHAhx2UkO5NQUypESYRRpsq1XtDRe3MvqsNVGEVjenPUGOhTM2q4efAdH/WxOpjEkO5Ko3VbK/Q8uTEYJQOu6SKWiSHRlggr6W0vaUN2YxaJtsSClmXB5jbeGoeSVMB9Hv4epbpS6Lqui0IlGhZo57oJDnxwa6O1eevR8hqGHxuGVbWQbE8i3Z1elgBeim3hS2luYSlcis9dhAjriTWRWUVR8NnPfhb33nsvDh8+jHq9juuvvx5XXnnleq8vwhJYNvRgzhDEemu6Dvz9ATz0Jw/BKBlkw3UeKpe+7WP8qXEa5HmZT9IBzSGCZfOQzAIIvWh9x4ekSMj0ZlA8ViRPUYW+mAVRgFkxyT1WomhYcLK7Co4jSAJEVQQDQ9OWJqR6Ujj9rdPrf3GrgOd4s2ycAFAb2yPZwMZXbMT1v349hh4bQn2ijlRHCr03985uzzacBgA6zv6/24/6eB1qVkV2QxaxeIy0mGcYDXRJFBUsSEIoDXD1ho2Dj1DHqaQUOLpDzx8jf17PotQ0QRSgNqvI9GbIsqpskcNBY5MQhB7EsjGSdng+SUckBrtqw2lxUHi+EK7DqTvTzwXD9IAUyCP2+DePw6ya5KMal6eTfEoktfEN0upyTq38eGsc4ESea8M1mGWTnBumzHnBH8H7w2d+2LrnPoeSUeCYDjzXC43YjaIBgdGQoiCQ1Rb3OY7/13HaeImY54hhVSyoWRVNG5tCsp7ZQM9b8+ZmKLsVWBULtfEaKmcrMEoG9KIOcKDjmg5c/2vX49jXjy25uc30ZnD2kbPwXXqe091pOlfZwsiBEXTf1A09r694E7zUZ4qt2dAmNBSOFSAnZYiyiEQugdy2HPJH8zCmDLRuaw0dKS41ArgSXEpzCxEivJixJjJ7+vRpbNmyBX19fejr61vvNUVYBVYSejDXL5OJlG51LpquA39/AA/e/eC85K7zBati4dR3T0HNqGEVFsBsi6qG0wAHR3WsCtdyEW+Jw67Z6L25F8UTRfgTPhioHR4QDDCQRRGIgImyiEQrVbe0cQ21kdoFucYlsYA6ItCVupYLLa/hwd97EKWTJXiOB1EW0bK1BTe95ybcds9tOP3D03j6M08DApDbloOclHHmB2dQPF4EY5TqxGQGT/fgORQi4DrkuygnZAhMgF7WZ5/f45RG5niQUzJJPzhCKzQxJgIeWVj17umldK7n82ja3ITNP7EZnHM8cv8jKJ0uIdObIY1sYyPBOUf5dBlqEw0WiqoIu2qHA1CB7MI1Xeh58nA1SgZpUBnJMQRToLb8zKqyC3g+te6Ddr6kStALOpFRgSr3Sw0JBhrVeGsc+cN5WFUr1PlKcfJvtes2Jda1JcA5R7I9iVhTDOPPjIfDePM8kH2Ezzf3OfS8js5rO5FsT2L8uXG07WyjqFvHgz5J4QdO3UG8NY5YJrb85rY1Ae5xVIeqaLu6DYX+AoyiATWjIt4aR32cnCD6butb0WDQUjpRgGKFwSgOOBhYq42QxtmqWqGH7UwSeLkRwEtpbiFChBcz1kRmt27dit7eXtx+++244447cPvtt2Pr1q3rvbYIK8RSerJ8f35Bv8ymvqYlW3pLVVwmDk3g++///gUjsrQgIk8BcQixyBKCilwQRbvzTTvRvbsbhWMFnHzwJE586wRN4Vukb1SzKqwqeQ2mu9JhpS6Mzr3U0HBoSG9Iw8gbGHp0CGpGDaN8Hd1B/kge33/f9wEfmDw8Cc45el7aA8YYxp4Zw8RzE+HGwKxQNVNURaqoCgJ87oO7FEIR6llnIKiIBq1xOUm6R8dwIAgk6RATIrp2d4XWWXJCxunvn0bpVAmu5ZLOuu6g0F8IDcslVaKwhpZ46KQQ6BCZNE18fM8Ph/q4z6fDJDgFEHgebU7mvUd8kAZVQCi9CFLAvIV2DXP00nJShjll4sz3z6B0ukT6V5+IvW/7kJMyZJFeg/pYHYn2BA3jnSoj1hJDKpaC75KMgIPSv4JNlWu6sKpkZyYnZFz1+quQ6cmgOlJF/kgeclzG6JOjqE/UQz2t53p4/j+eR/5IHrd/+PZFN7ep9hT2f3J/qAcP5DN+yQ8T2QRZwM5f3LnsBnfy+Unsu38f6pPk5tDS1wJXd+kzZbACKSaFsgq9oKNwtAC9oIOJDMYUSSx6X9Ybvi9m4nIigJfK3EKECC92rInMDg0NYe/evXjooYfwF3/xF3jnO9+J7u5u3H777fiJn/gJvOMd71jvdUZYA/L9efz4Ez/GwI8G4JgOYi1k7l4dqsKqWujd0wstr81r6S1Vcclty+FHf/yjdR30Wg2W1LjOgCDQBLpVsQABSHWk4Fouxp8ZhzllonlzM0q8BM3SICpkIcVAHq1qEyUmOZYTDsisOxpklMlkFbUWiQb3KBXLLJuUlGV7MMoGmEQtWzklo3y6jEc/9iiyfdmwFVo4VsDgw4NEZIPhLJfTMB0HlCYFgiMALkLta6DrZFKj0jljKM53fQhMQLIzidYrW1E4XkCsKUb2X31ZNG9uBkAygMnDk9DzOjp2dczyS+Wc3CN8i/xn1bSKrhu74NRJBxvE5IbuCmhIL2YS1QVI67zAiQV+7uoUZCAoQuisMA8iiMyLgKu5qOk12JoNz/XCjZBv+zCrZugyEdhqdW3qwsaXb8TkwUmqYidkyAk5dCBQsyrpfRtRsnbdhqRK2PLqLWEa2Z737EH/V/px8F8PojJYIc/gpjiS7UkIsgCzbGLkwAie+sxTeM1fvQa33XPbrM2ordl46I8fgl4gJ4YgVtcs01Bd29VtSObIASLZMZ9gzsTk85N48HcfDOUD2oRG8oHtObTtbMPoE6OojdWw6Y5NYIwh2ZYMk9Bcy4Ve1DH6xOg8GUeAi0kAVyvFuhTmFiJEiLBGMtvT04O3vvWteOtb3woAOHHiBD760Y/i3/7t3/DFL34xIrMXGAuRz9ZtrSgeK2L4x8OojdXguz70ST2cuLaqFkblUfTe3DurpbfcZO6On9+B4UeHL9zFLeQiELgMLFYYFogock5G6nJKRulMCfv/bj+0vIbshixar2pF6/ZWnPrOKTi6g64bu1AfraM+XodrujCmDNh1+7zogJnIoGbpi1qOk6frrCr3DIK5KBr62YDIBrcZUwa5EuSSiDXTgFD5dBmCKKB5czN838fIgRGK/2QI42A5yLGA+xx2jfxW4YIcIWKNMISGyT+TGCSVAhp81yef1oaBf/FkkdZQNpFoTSDdQ6EqnHMUjhZg1SxKHWpSMfn8JHkExwR4pgffJi9WQRDg2z6mTkyhbWcbBFFA/vk8kh1JWFWLSF/gF8xARJMBAqNhtTACeAWvXfDcMYEtSq5CazYGwKNYXibQ0FtgeybHZfiyH5K14HWWVAmJpgS0gobqSBV6XodZMsNKKGN0jCBeVkmRrVZuew6779odEqm2HW0Q3yzi4L8eRCwbQ7w1Djkhh49LtidRG61hYO8AygNlNG9pDlv03OfY92f7YNUsyEmyI2OMQVRFJNuT4WBZqjMFOS4vSSLz/Xk8/NGHMfn8JNSMCjWlAgJQH6PwjJ49PYi3xjH5/OSsoUnGWBibHG+J02fOUGVegtvFJIBrsdda7dxChAgRzg/WRGZ1Xce+ffuwd+9e7N27F8888wy2b9+Od7/73bjjjjvWeYkRlsJi5PPkgycxeXCSptEdP/Tw9F2f7IokkTxbt7SEiUgrmcw99IVDsDX7wl3gQmRWwDS5WIDoBhZRbpkcDCRVCqtSADBxcAKxphhZEd3QhZEDI5h4dgJdN3TBLJsonSqRPvM8Qc2QR6pdIxnEQk4BfIUsmtvT97Nr02u2KhZEVYSSUuA79JrbdRtWxYIxZUBKUGVubuww9zm4RUN0gth47zQiV4PqaKI1AbVJDSuRlYEKIJBGlvu0gQhSvkb2j6A2UkOmJwMtr1GqW1zC2UfOktTAccF1SrUSRKqmM8Zg6zamTkyheXMz1Iwarl+QBKq2epiWPfikY4UAwMGaHDWC6ORFpTONynRAkkVFhBSTYJbM0IJMVETaJIDkFHJSJteGwTJG/2o0TOvi4BBkkk8wMIiKSBsnAIlcAlf85BULEqgzPzyD+lgdgtSwEmvYkyVzSchJGfHmOLQJDcXjRTRvaQ4fVxmsYHg/OQdYZQt1vQ4pLoWPDbxzi8eL2PjyjYuSSO5zPPXppzByYCTUBBtTRujB62gOCkcLpIMFg1WxkGhNzDuOozto3tIMJaVcMgTwXOy1VjK3ECFChPOLNYcmNDc3461vfSvuuecevPzlL0dzc/PyD1wAf//3f4+//Mu/xPj4OK699lr83d/9HW666aZF7/+JT3wC//AP/4DBwUHkcjn84i/+Iu6//37EYrFFH/NCxWLkM2jHupYL0RfJioo14ll9DjjUohVsAWPPjKH7xm6oaXXWZC5AVT/XckNLnUxvBpMHJ8lRABdGZsBYw/JpJudqkBgmNapjMwlIQ1vrGA7izXGIkgi7ZpPxvE/RtNykvHurbEHr0tD+knZUBiuw6zYSbQmyGDuPcG0XgilMJ0UFPq4BQQ8qy+dSFvbJxsswDYAB1cEqjpeP06S840OSpDA1LazszpGLiqpIFWLOQyLbfEUzBKFRoVVZSKA7dnWgZWsLxp4eQyKXIF9W04FdI9uoylAFdsWGnJZRPlOGozuhThWgCqnne3B0B5IqhZrOyUOTaN/VjpYrWlAeKMPSrNkV6wa59Fwaelvz0+X5RIiX8hP2Z9/fsz0wiVEQRaDv9KkiywRGm0ZRpOCDqo10L7X3a6M1us6YFEYFqxkVbVe34ZbfvyWUFsxEvj+Po18/SoQ4RjZX3OMhqcz0ZKiy3vhvJsafG0f+cB6CIiDZkYQ2qdGaKxY800M8F4dZMqkKuQSJPPPDMzjxrRNUTZcb+uo5w256gSzSYi0xaAUNTZubFqy89t7ci22v3xbawl0oAriQjADAOdtrLeeDGyFChPOLNZHZn/7pn8a+ffvwxS9+EePj4xgfH8cdd9yBq666alXH+fd//3fcfffd+NSnPoU9e/bgE5/4BF7zmtfg2LFjaG9vn3f/z3/+87jnnnvwwAMP4JZbbsHx48fxP//n/wRjDB//+MfXcimXNRazhbEqFuwa6e4CEuc5c5iKR1/I5dNltO9qpzSe/nyYODT+3DiZ0bs0HJLIJdByZQvEGE362zX7ggyAcT6byAoymdx7tkfT9HNb8Y2hHkEQQssh13GpgilQW12QqbrnWi5qIzUyjN/ShKtefxVqgzWc2XvmvF6Tq02HN4RV2Zmeo+7KK7NLInh5OGAbNswKVVF914fnLvL8YfoxnuXBcAzSkTJAL+pwDReZDRlIqgSzYkIv6FCzKjqv66TwAMujtDFVBKtRElgwkOb7Pswy+cnKKRl+xQ8DIIJWvlW14MouRb8qImzNRronDTkho3y2TNckznhMYG/lgfxg1xBuIcYoGS3Uyy51DIF+zjkNfImySFZfM6rr3COphhSX4Ps+ymfKiLfGYVUsdN/YDSWtUOyt7oTXc8VPXoFbfv+WBUlcsGnlPoeSpko7VHqfB4NmWkEDExniLXHkrsrNeuzgvkF4rod4WxxyjCrIekGHrdmh7jfdk8YNd92wKInkPsexbx6DYzjIbsoCwwiH1OQErcGqWBDjIqrDVWy6YxMcw1my8tq2ow1tO9ouGAFcTEbQc1PPuthrRV6uESJcPKyJzH7ta18DABw8eBAPPfQQvvvd7+Lee++FJEm444478G//9m8rOs7HP/5xvPOd78Sv/dqvAQA+9alP4b//+7/xwAMP4J577pl3/8ceewy33nor3vKWtwAANm3ahF/+5V/G/v3713IZlz0Ws4VxLTesaC5lMQSQznH4sWHs+/N96NnTA9dyMfzYMGkBG3GknkPG83peR9OmJvTd2gerYkEraAtaRq0rZvBlQSHfTiWphKlWYI3BnQaxFiSagjcrJvQJPUxXCo7l+/50Fa4xeFQ8STGnjDOMPzc+q3V/vjCPRAbrPB8a3cbQFhMZXRsn/14sVcjk5FIAgYIoGKM/Vt1C4WiB2v0eB+ccibYEqqNVTBycINLqNeJpRWqhN1/RjFRXCif++wScOlXtREmEI1F1NnyNGW1W5JRMGlqPqtYj+0dog1a3w6n/WdZsweN9TEsBFn0yZv+cSWTF5pkz3sgNwjpPrsCAWDP54Tq6A0ejKNkg3WzWORg9f2bZhOd48Fzyxi0eL6Jrdxd69/RSDLDroT5ex9af2go5Lofdg5kINq257TmYJROFY4Wwgh3IM4wpA2pWxaY7Ns0iVJXBCurjdWR6MzBLJlXYkwrkhAzP8mDrNoyigStefQW23Lll0aetMlhBdahKvsAuJ1mB7sCqWpBUStozqyZkR0aqPYXdd+0GgGVb7xeKAC4lIxh/dhxW1UJ248LyisvJXSFChBcr1kRmA+zatQuu68K2bZimiQcffBD//u//viIya9s2nnrqKbz//e8PbxMEAa961avw+OOPL/iYW265Bf/6r/+KAwcO4KabbsLp06fxrW99C7/6q7+66Hksy4JlTX8IVavVVVzhpY3FbGEkVYLv+SubxBdJwza4bxDlwTIlDE0ZaNrSFLaTJVWCkBNQPl1GqiuFm3/3Zji6g6HHh6DnqVp3XiBSZUSOy8hspEGRytlKqMecGTcbpIGB0zR0WDVeiNj4CKuN3CONp5pWkdmQwZkfnd+q7JJYyeDXatEY6nJ0B4JImwHPJuLme/6KKpmB76kgC3BqpPEVkyKaNjbBrJiwqzbO7j0LW7MhSlRRBUjK4uouSqdLYTiBIJJjQBAoMMv2rEFEuUd+rXbNhlkyyedWEsIhtUCOwQQGOSmTvjm4hsW01DMxY+MQDLzN/BljbNoFQWi8Jo3QBkmRAJU2gYGzQkhkG6+fpEjwuR/G/ILTMQVJgFE0MHpgFN03dYMJDMWjNDD37APP4vg3ji84cBRsWpWUgq7dXbDqFvRJPXSjCNbatrNt1tBY8FjP8tC+qx1jT45Bz+tUOW+8Rr5Nw2d9t/UtWRG1ahYlhXWmUBmszNJGu4Ybvi5t29tw2/tvC9d/KbTel5sFGH2CrM7suo1Ydr5cLbLXihDh0seayOzHP/5x7N27F/v27UOtVsO1116LV7ziFbjrrrvw8pe/fEXHKBQK8DwPHR2zs787Ojpw9OjRBR/zlre8BYVCAbfddhs453BdF7/5m7+J//N//s+i57n//vvxx3/8xyu/uMsIi9nCqBkVZsVctioLRtPqvucj3hIP89rjLXEYBSP80vNsSpmKt8TDD/XbP3w7+r/Sj9EnRzF5eBKlU6V1ryqme9PI9mbReV0nYs0xFPuLMIoGGGMwHTO8Bs45TYVzHxwcEpdmV2QXQ1ChBCCnZFRHqhev+hKoDfg6P4kBuWvEzwYT5nJcJs3uDELLJBameYWbAR9hWIEg0ZCVqIqIN8fR9/I+5A/nMX5wHI7RCABobEB8n8IpIIGqiYcLEBUxrOy5tjtr2j2ohPrMp0pfnGJgAZp+d3Rn2hKs8YdzHso1ZmHOtc59Xwpygxj7DeIqUrU3qMgziVH4RmNTISlSqMsNQhtEVYRruLM2Hkxg4SAZN2mtQWfDMz3EOmJIdadQG6nh+DePU3VXd8LnHAwLDhzN3LQm25LYdPsmFPoLqI3ViDAzus9CMoXgsUpCQc+entDv1apRzHC8NY5ELoHOazuXfBupaXJsCGzIPGvaYsw1yU5MkAVc92vXof3qaYnYpdB6Xy6lq+WqFtTGaigcK4Q+zAEie60IES4PrInMfuELX8Dtt98ektds9sL8ku/duxf33Xcf/u///b/Ys2cPTp48ife+97340z/9U9x7770LPub9738/7r777vDf1WoVGzZsuCDrPd9YzBYm35+HVW6QsqWqVHzamgmMkpryz+fRdVsX6uP1WV96qa4UWq9shTFlwKpZ6NjVgdz7cygPlPHjv/kxTn//NApHCut3cQIQz8SRak+hNlTDyW+fJLsszZ5lRUV/zR56cXQHXODLW3jNQPFIEaWTpfMvm1gKHPPPLwEMC1Rrg+SzlciWg8KhwEILLVsjZwAmsdAhIHASmKeF5qC2uedTldIhT1vf8ZHpzWDs6bGwOuiZHnzmh6RcUiU4poPqSDVMwTLKBlLpFIyiAVd3pwcTG+s0ygb8gh8+F5WBCqSkNH2tQXWWY7Y8oPGzwM1i5rXPuhYBgEtV1NCtQaDnGu501T54fpnEIDCSE7gWrdcxGhXlxnuMiSys6LomDXWFpF4guQUTaMLfqtIfQRKgZlWkOlLQJjXYdTuMk505cJTty6J1WyuGHh1Cpi8DOSaj77Y+WFULjuGgeKyIjms60LKlZZ5MYe6Gt+82kgg5pgPP8lAdroaRskshWMPhLxyGklaAFP2eBdVhJaUg1hSDNqktKJW4mFgupUtN0WugptRLxl0hQoQIq8OayOwTTzxxzifO5XIQRRETExOzbp+YmEBn58JVgnvvvRe/+qu/GvrY7tq1C5qm4a677sIHPvCBsC0+E6qqQlVfuO2hebYwwzXkj+RDouJZ3uJta0ZDPmpWDaMuASIDwZfeTDcDq2rNarcFXptmyUS6J72uZFZQqGrkOR7OPnSWviAlFsaQLoUg5nVF1dkZuKCJZiuFiwV/S0VFnK5KztSNLgaOMA0teF6CaXTP8UIiZtUXqUwHmwKBqlWO5oSkLHy+Z2wuINB9g1AEz/SQbG+kgMVl2ihVLKqqizPa+i6RZlEVKY3LJ+9coTrDaWApKcFyQQkAfNOHoAhQUgolyjVsvhhrOEgwcgTxXA+e7pHOtzmGbE8WtmZDz+tEgkUGQRFoCKxByIP2OzjAGQcDQywTQ+/LemFrNgpHCmTH1hjmym7IQkkq4Jzia4vHimjf1T5r4KhwrAA9r2Pq5BQmDk1ASSlIdaagZlSUTpXg2R6kmIS9f7QXrdta0bunF8mOZNjWn7vhdU0Xk4cmUR2u0hBZQsajf/Hosn6qvXt68dw/PwdREhFrjiGIE3YMB7FsDG1Xt6F4rHheY2hXG2oArCylK9mexDVvuwajB0YX1PjmttHG3ayYsGs2lLSCWDYWORZEiHCJYM2a2XK5jM997nPo7+8HAOzcuRO/8Ru/seIqraIo2L17N37wgx/g537u5wDQcM4PfvADvPvd717wMbquzyOsokjar3Vvz15GmGkLUzhawEMfeQj1fB2u5i6dmNXQ26W704g1xWBWTJIYFA00b2kmY/8KfWEZZQNTJ6bQelUrPNtD6XQJVs3C+LPjqI/XYVbMdb0mQRAgJ2WUTpeo0uX7KzbCD7Ha+1+i4JxPJ1A1ENhCcZ+TcwOWeH4CsusTwRJkgaq9Hp92NQCfnq5f6PEBUXWJqNq6jcF9g+Q+0CCsAGYTzpnH4kB9vA5tUkOmN0NhC7YbhgaEmtjGfQWRqsVCjOQCnuVNV6OxyHWuBhzgDj13TGWhJEdqkuDqLkkqGODLPuDT7wAHh6iS1Z0Uk8j6TSVnANd2p50VgqdNpg1Z2442dN3QBaNkoHK2AiYymGUTmd5M2Kb3XSLwel4nGYbpwqpZswaXNrxsA8qDZWgTGjmPGC6S7Un03dKHTF8GlcEKDn/hMJ775+fQvKUZyfZkqMENNrzD+4eRP5yH53rI9GbQvqsdSkJZkZ9qsiOJ5i3NcC2XquoGVWWT7Ul0XtuJeEscxePFFUt1VktM1xJqAKw8pWvLnZS4NndNhWMF7PuzfRjeP4zS6RIcjRw6mrc0o3dP77LnjxAhwvnHmsjsk08+ide85jWIx+OhJ+xf//Vf47777sN3v/td3HDDDSs6zt133423v/3tuPHGG3HTTTfhE5/4BDRNC90N3va2t6Gnpwf3338/AOB1r3sdPv7xj+P6668PZQb33nsvXve614Wk9sWKQJs2/tw46mN10vwFGsNFEAQKtG5rBQDURiiC0jVcDP94GHbdhjapoTZWg2sQ8Zg4NIGT3z4JKUE+pa7phub/6wnf8VE8ViRzeIkBFtZkhg9g8SreKmQIFwUipqUHwvRtqY4Ucjty0CY1lM+UyU9YFiGoAuk4OZ9NrOaQSnDA84kZM1CkLhgWj3KdqzrgHJIsTVd0Z3mnYUGpBvc5ebPqHqZOTZHRfmsC4IBZMYkAzXic4zpUiRcESEkJpkOpWaJCoQNu/dyGDpnIIKdkyGmaandden9LkgQhJSDdnYZdtSF0CTBLJswpCtMA6PdKbVFpIt5otNqD5QjTf3OX/IzlhIzCsQIKRwvQ8hptHjyO2nAtTFHjPg9JVmWwglhTDEpSweEvHp41uJTdlIVZNjH0+BCqg1VkNmSQ3ZSFXtCRfz4fyitc20W8NT6LpN76h7fi++//PhzDQduONsSaYuE5V+KnqqZVJNuT9PxbLhF8zmHVLBSOFZDpyax4UGq1xPRcQg1Wm9I1s6ocnLd0uoT6WB2+6yPWFINjOPS7Z7rLnj9ChAjnH2sis7/7u7+L17/+9fjsZz8LSaJDuK6Ld7zjHfid3/kdPPzwwys6zpvf/Gbk83l86EMfwvj4OK677jp85zvfCYfCBgcHZ1ViP/jBD4Ixhg9+8IMYGRlBW1sbXve61+GjH/3oWi7jssfcykamN4PBfYNhvOhSVVlBERBvjkNJK1ASlMSTyCWw+67dmDo1hYf/5GFMnZyCWTZntY+dmgOn7oSxuMn2JMXGrmeLngE+91EbrVG4gzhfPrIuuJQrt8HejE2HQwTDR07dQeVsBaIsomlTE4UQmDTMxT2qvPrMX/TagtfKc73Ql3cWeQnI/yKbAMYYaS5tD2J8ziZyMQUIpxAEOSnDrttgjKHvFX2QYzIG9g5Ma7xnPqThwhAOh7l+qPtdi5/sTPieD8/xkO5Mo2bVyK5NoM2ZklZoyj9OUbHxpjjkuEzWWBUTE89MhNIDxui1CTWzjOzK5HhjMEqjCnZgdea5NDjFRAZ9ijpNalYlq6yGlnn82XHs+IUdADBvcCmwSPMsD6lu0h2bZROFo2TXlWxPkj9w0QA4kdTJ5yfxzD8+g80/sRmlUyW0X90+b2p/JX6q2b4s4i1xHPvGMRoCbI2HA2610RrKZ8rY9oZtyw5KrZaYriSZcCWhBqtN6QrPm9fhOeSgkmxPUuxwWiG5ietDy2vLnj9ChAjnF2uuzM4ksgAgSRL+8A//EDfeeOOqjvXud797UVnB3r17Z/1bkiR8+MMfxoc//OFVr/mFhoUqG8mOJPJH86R91BZv9SkZBbkdOdRH65BVGZ7jzdKGHf3qUQiSQPrJue1j0N/cJd1kbbS2vhfWGOBhYJQhHwzzrIW4CNODOZekHnYpBKSw4Q4APj3Y5Bou/EmfBvKKBlWu/WmpTRBfHEzsBy4DM3WtgacrB1VMMTO9t2F1FsobZkgGBEWg2z0il77dGJZagW7Xs7xQQuDZHsqnylCzFFULqXHNM4lqIIuQBEqBa6SaBWs8FzAwuDpJB+ItcZrQdz0IPmlIk51JitCt2lCzKgRDgBSTUD1UJa9iy0f1LNn8cU5WYr7jh+lYAen0XR923Q7jb2HRJlOUSa/MOUkKBEWAa7mQY2RDBiztI+27PuLpOIySAaNohOEVjNGwmVUjvbtXII/o8afHMfL4CMqDZRglA20725BsS8467or9VNn0ezJ4LYLI4+WwFmK6nBvBSkMNVpvSFZxXzaooHC9AVEXyFpYo/UzNqNALOpo2Nq3o/BEuDNaiq45w+WNNZDaTyWBwcBDbt2+fdfvQ0BDS6fS6LCzC4lissjH+3DgmDk7AmDLm6fdmgnOOeFMcrVtbsfNNO9F5bWf4C18eKCPfn0dpoDQ9OBYURheYDPfMOVrGtaAxDR4QGVGlVKUgHWnmpPtqEehBL1t4VKUOWuy+Qy1pV3dRPlMGExg5Bkgk8+AOD222GKdpegCziSwwy5ZsIRISVvXnEFQmkLMCE9i8dDaAAhYWtIRr6LNdk96YTGQoHCsg1hKjiisax5tbceWNqNkZmtr18OEVVRGCKKA+VodruaTPFQVk+7LovqEbseYYBvYOQMlQBc6zPQz8aAC2ZtNmS2Kk+W08eT7zw8FEJaHQQJnAQr1xsi2JVGcKnuuhdKIEs2qGFWDXJG27qIpo3tKM1m20SbFr9qI+0kxkMEoGfMcnL1nHQ0ymaqtnexAkAY5GCVy2ZoNJDKneFLSChtpIDXbNRs+enlmE1tZsiKoIq2Jh4tDEPCJQGazAmDKw8baNqAxX5rmdZHozMIrGkqRuNcQ025dFZbCC0adGoRd1ZPoWdlxYTajBaqzCgs0ENzi0cQ0AfXYygYUymUDvbdftSyZU4cVM5taqq45w+WNNZPbNb34zfuM3fgMf+9jHcMsttwAAHn30UfzBH/wBfvmXf3ldFxhhNpaqbKQ6Ujg7dXZZf1nf9pHqSuHWP7x13i+4VbNQG67Bqsyw9gKWrrqda9GzIYlgYoMYONMHDNq1odXSatGwYbqswRueqo1hLYAInVWzkOxIwrfJBkrNqrCr9vxo1jnDYwsdf8VLcYlwSqoE13ZD8hz+fDFpy9ybGZEubUIL2/RBxXcefECMi5ASFKTAwWe9R1YLJjWGzmTaIMhxGWIHVUqtMg01tm5rhWM4sGoUDR2knQWSjJmOBfAaGmQBFBohinBMJxxiC4I5RJX8aWMtMTgj5JsrKAJETnKRzus60bylGdzjKB4vQkkrCw4uebZHevZxDXJKxuThSRrA5ECiLQGraiHZmUR1uApHJyLsmi5S7Sno3TpqozU4uoPC0QISuURYIc4fyQMAnvz0k/Asbx4RCMhd67ZWZDdl57mdBOteitQtZ5MVENPx58Zx6POHyBe3qKPQX4BZNtF5Xee8ivJKQw1WS/LUtArXcsOYZikhQVIkiiuu23B0B7Em2oxdKqEKL2YytxZd9YuZ+L/QsCYy+7GPfQyMMbztbW+D6xJTkGUZv/Vbv4U/+7M/W9cFRpiNxSobwVTuLCP6RSAqInb+ws4FP9zUtArf92fHhl6IwiafnpQPfCoDshFvjaMyWFm9B+zcifrLFY3J+7mWZNzhsKYsQELYtl6w1bse3rkCBWx4themRzE+Y/hrRst5JQg3XI3QiyVb1A2rrCCp65wr7ZwIYSBfibfE0X1jN+ItcepKnCph4tBEmOAlx2U4pgNRoKAE3/HDqrQgNZwkfPq9EpgQXlP4Pm4MSpplc9rOjJO8Q1ZlqBkV3Td2Q4pJZFcGDikmIZaNzbfVMlwMPTYEV3PDSr05ZcLWbdgVIrjpnjQyPRlMHJyAklFgV22kulKINcWQ256DVbFgVkzURmswigYEWUD+SB7V4SoyvRkk25ILEoG5Flexptm6W0uzliV1S9lkcc5RG61By2t45oFnIMgCmvqakOnLwCpbKJ8la6yOl3SQNVmWHr+SUIO1kLzg+bbrNtRmFY7m0GssCZAECVbZgp/yoZd1tG5thVkxUR4oXzRCdC5Dcpc71iJfeTET/xci1kRmFUXB3/zN3+D+++/HqVOnAABXXHEFEonEui4uwnwsVtmwKhYRvhV8z3POF/RbBKZtbEaeGJnxgHNZ8SJYrFoYaDNlmiiX0zKMgoFERwL6hH5xQw0uQTgGfcGqGRV23aahLhmAA9IMM7a0PdtKMSNJbGaEKxPmHJ8DkABZkadTwZbCciS4oXt2DIeGASXh3CrtjNasZlSku9IQJCKaUyem0LOnBxtv24hkLon6RB1KRsHkc5OINcVgDVvwbC/UJTPGQreJ4DnwbR9iQiSi2ohbDlL0rLIV6stFWYSk0HCZXbPh6i4GHx0kR4pGNXfLq7eEpCgYXMr35zH+7DisqoXspiwFmDS8eqW4RBpfwyatrOnRc2Z7UJJU4WWMIdmWRM+eHuSP5FE+XUbxRDH0/830ZtB7c++iRODWP7h1RRZXS5HKxWyytLyGQn8BU6emQmLRckUL3A4XakZFpi+D0kAJ5dNl1MfqSHeloWZVKCkFzVualww1WCvJqw5XIcUlxFviobwk0Mz6LnkV21UbldO00X7ko49cNEK0HkNylzNWq6t+MRP/FypWpXbUNA2/9Vu/hZ6eHrS1teHXf/3X0dnZiV27dkVE9gJhZmVjJlzLnXfbYpBiUljVmAsmMNz07puQaEnM+1BYVyxGXtj03xtv34g7//hOZHoyYJy0oRHmgAOe44XuAgITwDgLf7ae/suzdLRBwBYnrafarEKQhZBAQ6CI4HM/KUJPXCYyIpTeMpXcxSDQAJvapAK88XuQIbspW7Mx9NgQTnznBMafG8fUqSlo45TKpZd0eCaFjwRVaQDTCWoiVWMDIuqaVDVVkgqyG7NI5BI06GW45DTh+lDSCkkQXCK+ru6GVl+O7qA+VkfhGIWQ5Lbl8JJfegk2v2ozUu0pbHnlFihJBaIsIrcjh5YrWtC6tRUtW1rINkp3MHFwAtyl4ba52thkWxId13aga3cXbv7dm3Hj/7oRyfYk2q9uX5IIVIer2P7z25HIJZA/kodZMeG7PsyKSW4orQn0vLQHk89PojxQXjC8IrDJmnmM+ngdg48Moni8CDkhhyEu9fE6RvaPoHCsgKkTU2G1mns8tNUyyyau/JkrFyUec0memlEhiEJI8vQCpa0ttFarZkFSJfTe0oumTU1kZSZQChwTGJSkQtX1hEyvwbZWJHIJjD0zhv1/ux/5/vwa3qRrw2rI3AsRK5GvBN7N5/KeiHDpYlXs4N5778X/+3//D29961sRi8XwhS98AXfddRe++tWvnq/1RZiDxSobkiqt+As+2ZacZ80zEx27OnDbB27DDz/wQ9LOno/f6Znt/zlOCQANlp3+/mnEsjG84oOvwNlHzmLkwAjGnx0P280z7/+ihg84NXIEEEQB3ObTQ3XAun0o+44fttAFmVwNRFmkdjMjsptsT8JzPHimBy2vnftJOYWpMJeIbPi+WaGDwuwLoGtwNReu7aJ4vIhYJgYlq8AsmTBKBgRJoD+yACkhQVQb0gLPp0E0LkBQyK0gkCkwgUGKS2i+ohntL2knDTBjKPSTXZajO5DiEkRFhKu5YCJVhgVZCDXAZsWEqIpI5BJovaoVruGGX6jHvn4MhaMF1CfqKJ4swtZsGCUD8ZY4eePG6GM8sPxqvaoVnuMh00MDWYnc7EID5xy1kRq6X9qNrT+5FZPPT8KzvGV1rEGM9UIWV5neDMCB5/7luWVbtjNtsmZWm1uuakGqPRWmnClpBdqkhpEDI5BUOgf3OerjdXRd34VUVwrVkSomD03iqp++asGK47k4IQSFAyWhTCcimi5tGmUBo0+NAhzofml32Om6WJXQlWqRL5UhtYVwLvrVlaS8BRKY9XLHiHBpYVVk9qtf/Sr+8R//EW9605sAUKjBzTffDNd1Z9l0RTh/WMwAnGN21WgpH87uG7sXbAXO/DC56qeugu/6eOhPHoJZNNeVNDJxgdb0AjCmDBz58hHUxmu4/d7bcdO7bsLoU6P44Qd/SAbmvk8kLgK93m7DO1ZqJOMx0nHadXtdtMOcT1t9eV7DxYLRFyk4EMvGsPnOzSgPlKGNazRtv1pLtCDIAggjduGTnnpWQMNChgkSW97pwAcck5LObM2mkIkxHg5ygVGXQxAETB6apIqO7oYaWd/xAReh7y9jpO0WZAF2xcbkwUl03dCFzIYMHJ0cRgJ5RDCkmdmQARMZhh8fpmqzReS/PlGH53hwDfK61b+nY/LwJDzbo9jbjILSqRLKZ8twNAdKSpnVrfBs8mRW0yrqE3V07e7C+NPjywYFrIYIAPMtruoTdRz50hEYRWPFLdvgGEOPDWHfn+9Dsj2JTG8GVoVSzzzHg6RKkGIS6uN1NG9qDqOX5YQcphaCAaNPjOLUd08htz03jwCthuQt5Ns9s3AwUyNslAzoeR2ZDZl52uGLQYhW+xpeajhX/epKU96yfVlMPj952RP/CPOxKgY6PDyMW2+9Nfz37t27IcsyRkdH0dfXt+6Li7AwFjMA33znZhz5zyPk2znzO30GsVXSCnb9yq55O965HyaiKkKb0NB9XTc44zjzvTPrtv6Vajg924OjOZg8PImjXzuKl7//5Wja1IT6ZB17P7SXhp8iEGY8pZIqQUkqsCoWSU/Ws3o91zbLIq9ZQRbQfk07XMPF5MFJOJazNseBBkHknCb9AysyMSHCt3wi0QutBauw7PKn/57rkuFbfhhU4ds+TMckeyaXk59vowIdnIvJDMkcDUy1XtWK4rEiBh4eoMqt40NKSki0J1AbqsExKGykeLwIY4qst3zuUyUdgKu5qBlkm6U2qbArNjzTw5ZXb6GEr35qyzuaA9d2MXWS4qUFUYDneNALOgRRwPCBYbiGi1PfOYVsXzas0C4WFLAaIhC+TA2LK+5zHP/mcRhFY9VaTSaQA4ccJ3IaOHIkcgnUx+oQ22hD5js+HMuBYAiwqhbiLXG4povS6RIqgxWUzpRgf9xGqjM1jwCtlOTVJ+o4/s3j88hU+zXtCyaH5fvzECQB7bvmSzOAC0+I1vIaXipYD/3qalLeLnfiH2FhrIrM+r4PWZ69m5EkafYXTIQLgoUMwDO9GXCPo/8r/TR8E3xPN/xb5aSM7T+/HVe86opZx1row6Q2WkPhWIF+6fWLU/3k7rQFzthTY6H3pFk0kd2UhWusXCf8godEJNazPbLmipGWL7BsWhfM5aYzpCG+7ePUg6cgJaRpV4W1nNdvuBU0Bs0CYutbRJg9x1uXKvOs9S9wu2d7dK6ZDQTOqeItIHQjYBKDXbeR3ZQliYHMcOpbp8jLORcHfEAb0+AaLjzHQzKXRHWMtJ4Lkm8fsMpWODznWi70vI6zD5+FNqlRUIVH7gl2zcbk4UmIqhhqb+W4DCVDQ1HZjVlUh6uIt8ZxzduuQaojtWD7drVxrzNxri3bucSCMRY6LlSHqxRmYXuoDddQ5VUwRmEq9Yk6zJIJBiLArdtaIcriPAK0EpKX6c0sWVm+8meuxOTByVmFg87rOum5TigLvoUuNCE6l9fwYmI9B9dWmvJ2ORP/CItjVWSWc45XvvKVsyQFuq7jda97HRRl+pf66aefXr8VRlgUCxmA3/b+2+BaLsaeHgun2wVRQCwTQ+f1nbjtnttmfSj4ro9nHngGU6em0LajDUpaCVOEBEmANqHRF+tFgu/QgIlVt2DVLJz54Rkc+fKRcIp7Fmk6x4jTyxlSTJoeynI5zCkzjIG9YOAINaGBBGHNr0fDqi0ktr4P32wkm53vwYwFNNwBfG96DYJElWPXcBFrikGf1DH0yBBVkmMiuSKM10kzm5DgWlRNdAxn8e5E49y+TecxKgaGHh9CdaQKJtLQkRyXYZQNeAbJE7hPVl4CE+C5HhzdQaorRY4N3Wnk+/M4/d3TeOV9rwzTxYD5GsWb3n0Tjn7tKMaeGoOt2VCSCrpv7F6y1Tu3jc85h1k2oRf0sNIa+PUuhIWIRbItiZYrW3D24bMUfSzS8+15HgRQdVaKSfR+c1yIlgjucaitCxOgJUleawLgWLKyPHloErf+4a1ErmcUDh79i0cvKUK0lsjei4311q+uJOXtciX+EZbGqsjsQjGyb3jDG9ZtMRHOHW072nDHH92B/q/0L/ullO/P4+n/72kc+c8jAAOqQ1WkOlPhoIVZMSmTfK2BBesEa8pC6XQJowdGcfLBk9ALOuXCV0S4+uWeiLA+cOtznocL5Q+8ALi3SPjBahGQcY4wSWtdbMZWirmnChLpPB7+AUinPHl4EmNPjsEqW5ASZKwfDAspaYX+TiihA8BKzsk5hz6pwy7bYIyIbCjBkAT4kh8mq3m2BzkmQ8kqEEQB5dOkW9aLOhzDQelkCZxzXP/r16NtR9uCGsV4S3zeRmG5jcPMyqpruRh9ahSVgUq4ARYVGmrTJjRg1/zHL0Qs5ISMymAFjDG0bCWHhvFnxmlzI9LnEqvQ0J2SUiDFJBSOFZBoSyxIgJYieT0v7cFz//LcsmSqOlydR6YuRUK02sjei41z0TQvdl0rSXm7HIl/hKVxzmQ2wqWHth1tyL2fPtDMigm7ZkNJU0UnMHLP9+ex94/3YvSJURhTBpjEYJZNVAYrGHtmDHJChlW2zilKdj1hVS088aknIMUlxJpjkGISRFmcfadLYJ0R1gkN8hqASRR3fEHej0scX5AFIlUeD0m2FJPgez7q43X4rg/P9cAYg5bXaJApJoXtcSYwiKoIz/KWvw4BcHQHvusj1hwLyZbv+pRI1XAwcQyHuhQNWzRBElA8UUS8JY5ELgElTYRgcN8gaqM1vOTNL8GJb5+YJSuqDFZw7BvHyBLvto1ou7otjMiujlQX1S0GldWBhwZQHaqiPlYHBEBJ0VCqXbGhTWh46rNPId2TXvAYc4lF8XgR9bE6shuzyPZlkX+eLK5EWQxlJpxzOLoDOSFDSSkUrVuxEGuKLahXXYzkncsw0KVKiFZC5i5U8tVy5zlXTfO5+PlebsQ/wtKILAhegAg+QMafG8fgvkHUx+uz4im3vWEbnv7s0xh6dAiOTmb0cDBdMbIA17x0Kp5CTICSUlAbraFpYxOSuSTKZ8tk1RThBQlBEmY5IXCPErUg4OIFZ3CEMbYhfMA1XHLX4LRe7nEIMYF0srZHIQkxKUxwEwQBHl/mIjgoHIKRTZ1VsoAsWa8FGnbuc7ItE8iDOXCucE0X3OeIZSlqtT5ch123IYgCqiNVDD06hHR3Gt0v7YaSJnlYdbgKUaWBq+LJIsS4CDkmI7cjh0J/Yckhrm1v2Ib+r/ajOlKFIApEDH3AszwKjYiJyD9PleDFtI8zicXoU6N45oFn0HFdB0Z+PEJrl4XQrQEiaZqZSHplbUKDklLgWvSZtZhedSGSd67DQJcjIbpQyVcrOc96aJrPJeBgJcQ/wuWBiMy+wBB8gAzvH0b+cB6e6yHTm0H7rnYoCQVjz4xh4vAEhn88TMNBAGkS7dlf0r7nh+lLgT3SxUKyIxlWnMyqiXQiDWPKgGtcOoQ7wvoi8LQN3pPzksYuEsIY3hnwfbLrCqQd3KO2Pxc5ab7LJuKt1MIXVXF1mt/Gc+CaLlzLhZpWSbZgeURkG9ZgSkqBYzgUnWu5lGxm0/CYozlUscwoMIdMmCUTelGHXtSR6c0g05OBXtAhKRL0KR31sTqqI1VIioRYawzprjSGHhvC0GND2HDLhnlETUkqiDXFICkSfE4aYiYwKCkFiVwCgijArJgYfXJ0Ue3jzApeqiOFeEucZBIFHWpWhTaphc+f7/lgHqMwDZ+T1RpI0rBavep6DANdKEK0HtXUC5V8tdLzrIem+YWcbBZh5YjI7AsIwQeIltdgFAwIigA5LaM+Xodds9F3Wx/adrbh1A9OoTpUnf5SXYyoNtq6SlohP06fr9z+aB1hlSwaSFME1EZrqI2QzdGarJ8irA0Xeriu4cAR/OE+WWNdDELL5IZ/7SKnXojgco/D8xstcY9DG9egZBQkWhOojdRWVmEWGjZraQp1CNLF4jkixtyj50RJUnXVNVyKGnY5fPioj9ZJq5tSoGQUaOMa/c40Nqmu4aI2Vgs/HzyHInB924ddtWH6JsqDZUw8OwElqWDfn+/DhpdtmFfBs2oWmMAQz8WhptVwOE5UxWmvYFCVc6F2/WK2gFbdgu/4syQA3OMk0cD0JsL3fAiiAKtGkcGr0ateqsNAc4mrrdlheMZaq6kXKvJ2tedZD01zFHAQISKzlyEW2qEDCD9A0t1pjD89Dlu3Q/KpF3TYmo2tr9kKt+6ujJQ2Ijp92yeNqiLCmDIubJWWISTSbsWdjjKNFAYvfDTeoqIikh+rcwH12zPSxRYiq8tiARszR3NQRz20HJMz8pKBFqJK8oREWwKe7RHhtDxUBirk8sDpPJ5DjgZyko4XDKdZVQvx1jjSPWnoBR2e40FURQimAFEW4VouUl0pGEWDdPMim7b+Eui6GaPbbM1e0PoKoFZ9MJzGRAY5MVt/GsiBlKQStutnSqGO/OcRuKaLbN90BU+b1KDn6TMrSJzzPZ+8esEgxsRw8A0ccHUX5TNlXPGTV6xar3qpaV/nknvXclEfryPWFEP71e1rrqZeqOSrtZznfGiaI7y4cM5k1jRNxGKLR6NGWF8spkPqvqkbhaMFyAkZZ/eeRXW4Cp/7EEWREookAVpew5mHzlBlaAUQJPrSC6pAc303LwgaqUvztIoRLiwu4nPPJIaW3hZoeY0sxy7EOUUWpn6tC8RGapgPyCkZTt2hCqYogIt0Hg5OcgXQNSsJBUxkEAT6PWRygxjMGI7zXR92zaYuTFxGujMNq2rB1uxw2IwJDI7uUDSv6UKKk62V7/ngHnVevGHSzQOAFJcorMIjEhnIJ+rjdWx+1eZ5GtpsXxZdN3SheLwIq2JBbBNDEsM5uQ8IohAmDwafYTOjbJuvaEayIwk1o0LNqOi9uRfgQOlMCVbFCgk7E0huFAwCKmkFqc4UrArF4d76B7fOsh9bKS4V7evc9ryUkDDwowHURmrkkGG54XO02mrqhYq8Xet5zoemOcKLB6v/rQe1d/70T/8UPT09SKVSOH36NADg3nvvxec+97l1XWCEaQQfdGPPjFGG+7ZWJHIJjD0zhqc/8zRKp0uYODSB6kgVHByC0Khm6A6lDdk+tEkNds1e0fmY0PhCB1WJgirIRUFEZF+08GwiMqmuFARlTR9ZqwZ3OfnlrpXLzIjlDToJvkPxy47uUMfBdENiKkgCBFEg1wYRVN1k9LdVI0/lWDYGKS5BlESa4k8oYBJ5Qgextp5DYQ9B9Ks2ocEoGuSAYHqQFAnpnjSRdYeHtnuB/pSBQZREqh4LJK8QJAFSTKLuTtVGuicdRsiWB8oAgB2/sANtL2mDa7mojZIMyNEd1EZr8CwP7S9px7Y3bMOZH57Bjz70I5x88GQoJVCSCupjdYzsH4GW12g9jKHt6jZkejNQsyoYqELMRAZBJHIfy8bQsrUFgiCgeUszXN1Fdbi61pf8goH7HOWBMiYOTaA8UA5lGHPb82pGhVN3YNdtpHvTcHQHhaOF8DN5bpVzOcwkhgthvYjhep4n0DRXhirhdQcINM25Hbko4CDC2iqzH/nIR/DP//zP+Iu/+Au8853vDG9/yUtegk984hP4jd/4jXVbYATCcjqk4QPDKJ0uhUMQDA2dn4DQ5N13ffJlbfhlhh6eiyBoDzKRQfAEeMZ57u2/iEMPIiwCgXSS1ZFqSLjO+/ukcfxz0ufyBf6/YeUVdhk4yXiCawwIMOO0iRRlEWpGRXW4Cs/2wg4FB0cyk4RrueCch214q2LBrtuINcWQyCVQGarA0YhQMsYQa4kh1ZmCnJBpeDJF5w00r7IqQ07J8EwvJI6iRJ0dgMhDbayGytkKKoMV6Hkd2U1ZtO1ow/af3447PnwHnvr0Uxh4aAD18ToY6Jyb7tiEza/cjKNfPYqD/3YQ1aEqXYdPDhWSKkFtUuHZHgpHC0jkyC/WMRxUBitIdaTAOUfpVImqk54bPsbVXcgJGR27OmBMGfOqfSsdmroUJvzluDyvPe9apIOWFAksw2ZZkAGrq6ZeqOSr9TzPpappjnDpYU1k9l/+5V/wmc98Bq985Svxm7/5m+Ht1157LY4ePbpui4swjeV0SOnONEZ+PAIOGhIBow8OeAi/TDl4aA8kyiI81wvbmgvCn37cSqu554SIyEaYg2BzFni0CrJw/uOzZ5JPBtr4rdcpA31s41dYVEVyIjApFYy7jZhcMNLKOh7pahvVWwiArMhUUWUIK7BWxaL7KAJSnSmIigglocA13TC1zDZsuBZFQMeb4+i+qRuiLCJ/JI9EWwL18TrS3Wl4lofSaSKOvueTO4IoQM/rOPODM3Btl2QH+Tp8n7o9gXbzNR9/DcoDZRSOF8DA0HpVKxzDwYFPHsDk85OojdSmnSoan1Ge48EoGpCTMqVsVSyoWRWThybhuz6SHclQsxtUkl3bhVE00HFtB3Lbc1SdnlPtWylBXWjy3q7bGNw3iPFnx7H7rt3YfOfmcyZMy034b33t1nnteUmVIEgU4ywqIrXwrekP7dVUOS8UMVzv8yymae68rhM9e3rguz7KA+VL3hItwvnFmsjsyMgItm7dOu923/fhOBcv+vSFjOV0SKIsQlRF+sC3/emoV2B2qlCQWmR6y4tMGlPPoijO+gCNEOGCoFGx9D0/NMr3Bf+CVvAFeYbf7Xqet3Ecu2aDg1M168ocpISE0ukSbM0O2/q+50NUSPsqCAKUjALfIa1sMMjpez5p4wWBKtnDVTi6g0RLAkxkpDvVPZTPlNGytQXdN3ZDUiVUh6to2dqCrT+1FY989BHUhmtQm1UaLLPpMyKozNp1G2CkqU3kEog3xWGWzNCT+ujXjuK2992G5i3NaN7STJfpc+z7s33Q8hpcg4aZmMjCwBNHp8AHxshdwSgZROw5R/lMGeDAwEMD4XUygUFOyqFEIt2dRiKXQP5Ifla1b6XWUAt1vLS8hsLRAmm0SyaKJ4rY+Qs7SUqxxirtSib8Bx8dhKiKs/ShalZFIpdAfawOJa2Q5KMhKVlLNfVCDbut93nmapq1CQ3D+4dx8F8OntdKeoTLB2siszt37sQjjzyCjRs3zrr9S1/6Eq6//vp1WViE2VhOCO+7PpSEgqZNTaiN1QCnkZqExjALGrZaPqZJ7nKuBI1hlcDOJ3IQiHDB0Kg6zrJfY6CNlXvhNla+P4M8nycC7RkeKmcrYJyh77Y+xDIxNG9pxuAjg7ANG/DoPlyhgTFXd2nKvyFNYCJZlvmOD9u1STPvcSgpBZmeDMSYCG1cQ9OWJiKIAPSiDjkuzyIXTGB46I8fwtSJKarmNjTDgkiVwZkyiEQuQQ4nqkiuA3Ub+SP5eZPwQUcplo1hfGqcJBGgAa7AIzfwuPY56XqNKQO14Rrsug0mMvKsbSJvXbNMiYZygj6XJg5NwDEcJNuSYbVvpdZQrVe2YvjHwxh6fAjJ9iQAQMtrGNk/Akd3oGZVyHEZds3G4GODSyahLYeVTPjXx+pIdaSomtmXgRyToWZV5LbnYJZN1EZqyG4kYm5WzDVXUy/UsNt6nycYEMv353Hky0fOu1duhMsLayKzH/rQh/D2t78dIyMj8H0fX/nKV3Ds2DH8y7/8C/7rv/5rvdcYAcvrkMyqiZYrW2iXqkrwRA+M0xeB53izrbg4Vtw6tWv2tL42QoQLBCaxeQMf8KkCyRhtzi4IvAZZPJ/+yoyqoJWRCgYeGoCjO0h10LCbpEokrTCITPqeD7dCZJ6J9BkgxSSyr2u4L9g1G+muNOljkzJ9JiQkIhc7cqgOVnH9b1yPtu1ts8jFtp/dBlER8eDvPghXd+H7FJvrez58h6QKgd+zIFK1ljEGNaPCqloLalaDjlIsHgsjfF2LJCOMsbD7I8gCxfJKHK7ugkkMUkwiTW1MooqzxCEqIhzDgVW1wBhDZaCCrt1dswjMSojj8I+H8f33fx+FowWMPzMOOSUjlo3Bsz14lodEWyL0yLXrNpr6mqAX9DX7sC7XWZMTFClslAwU+guYODgROjVkN2QpfEISkMglMHVi6pyrqRcq6GG9z3OhvHIjXH5YE5l9wxvegG9+85v4kz/5EySTSXzoQx/CDTfcgG9+85t49atfvd5rjIDldUjJtiSu+5/X4bl/fo7iLRXKi3cNdxYRXXWiF8d5rUpFiLAQwuGrOa193/bBJEZk93wHeDS+C+eR6hketOuBIKrXtm0UK0VIcYm0ri75O8txGX7Ch1WxZl1zsC7P9sL/l2ISXNuF2qxSO56T32yqKwU1q5LdliQg05NZkGSku9Jo29mGVGeKnBEsD9qkhrFnxigSW6VY3jD6GqRrdqeIoM7VbgYdpcDneqZWFgyzNPtKQkHbzjZs/amtOPHtE4jn4qgN1yAl6Jx2larRkirBsz2oWRWiLMKuztbzL0ccXcNF/nAejuFATavwXA/OhIPacA2e4yHeHIeclKEkFYrQbbg5nIsP61KdNS2vYeixIZROlSAnZMhJGYJC8b1TJ6ZQG6nhyp+5Eje84wYoSeWyic09H7hQXrkRLj+s2Wf25S9/Ob73ve+t51oiLIOV6JDkmIzJw5Ooj9fhm/70EAuIEDOBjM19z1+5bMDHun+BL4rI0SACMP+9Fui7A5eBC/EeCc7hYXYnYz1/DxopezOvRxAEeBYRVN8lB4NYUwyxphisKqViBYEJEGlAU1RE8oJ2p0ME3IQLq2pBTsjIbc+BMQZLs5YcGFLTjdZ61UZluAK9oMPRyWaLgcHRHAiqMMvL1bVceJaHth1t87Sb2b4sWq9qxaEvHiL7MUkI9c+Bm0EgDYi1xqCkFZz49glMPDcBJjF4LkkLGGOh9IF7JLdItCZCjenMatxSxJFzjolDE/BcD8mOJApHCuHnm5yS4U15sKoWqiNVpLvTcHV31kZgrT6sC3XWOOconS5h9KlRVAerEGQBmQ0ZeJYHW7chx2V039gNq2YhkUuEUpAXMy6UV26Eyw9rIrPveMc78Cu/8iu444471nk5EZbDUjok7nM0b2nGllduwcAjA6gOVsnrT5j2zWSMQVAFcI2vvFV7ISuzEZGNMAdMZGTk7/nn3x5uMZzP0wbv+RlVS0d3KBzA4aEtl5ySp8kMo8EsURKnK8diI63MJ00s5xyJXAK5bTkkcokVDQxl+7KIt8Rx7JvHyP4qSwb9runCnDLhuR4UUQnJqGu5qI3UkO5J49q3XzuPbDGBoedmiiQNdK6O4YQ/EySBHsOpssYEhlRHCpXmCkXUViw4GgVMMJFBYESIBZl0t8m2JFquaplVjVtKkmWWSWua6c2gPlKHa7jIbsyiNlILHTN8ThaG1cEqMhsyyPRkoE1q8CxKUFuLD+vczpqckFE5W8Hk85PkAe75kCBh6sQU6ZIFBrtiQ0kq6Lm5B8VjxUum2rhSu7PzgShEIcJiWBOZzefzeO1rX4u2tjb80i/9Et761rfiuuuuW+elRVgMC+mQZtrQaJMarLJFLTJVgJJU4GhOqFWDh9CoO0KESxoN0sY9Pt3avtDV+wbJFFXSizIw0pQ2XBbWDY0uimM6gE+6YSEmUBpXQy4giAKtp3Fe3/NDy67w95oBjuHAHSF3AGPKwNSpKSgpBc1bmlc2MMQRanAZY4i3xGHVLAi+QNVQ3SEnA8tFuieNV9z7CrRf3b7goVIdKSTbk6iOzPaXZYwCEJSUAt/zkenJUPIXgPJAGeWBMqS4RK4NHg87S8FQWiwbQ257DmpKRX20HlbjFpJkyQkZ9fE68kfyAIDsxizyz+ehZlVIKgVJ1MfrpNt1OLjKw+TD8efGabhOs5HbniO5xBoQdNae+vRTOPGtE7Bq9BktJ2VYVYskYYxe94DgF44W0HxFM3zHvySqjRfKj3cxXCiv3AiXH9YUp/P1r38dY2NjuPfee/HEE09g9+7duPrqq3HfffdhYGBgnZcYYTmEyWBPj1Grqi+D3A5quXmWB9dww+Qc7vHQJzJChEsenDShru1O60Uv8HuXCQySKlGKlkHaTd9ZZyILTLuMNLyhgxQuJjDSh0oilLQCMU62Vr7tw3M8uJZLtle6G3ZRfMeH53tw6hSaUD5dhlk2ceXPXLkk6agMVmBMGeh7eR/S3Wk4hgO9qAMA2ra3oXV7K6SYFCYQXv3mq/GGB96AbT+7bdFj1ifqoX+soNDmWkkpkJMyEm0JdF7XiVgmRp9ZjLpHyfYk7KoNp+ZQGppAZMU1XLgmtf579vQg2ZZcsBoXEMeu67tQOl3CsW8cw8CPBmBOmeA+R6G/AEdzSHPbsEFzLRo8AyMpi2u6MKsmDZ81EtgA4MAnDyDfn1/TS5zblkOiLYGWrS3ou60PyfZkGM87s1MmiAL5e2s2Rp8eXXNFeD2xVALl/r/dv+bnZDUINiqBHZtZMeG7PsyKSX7JUYjCixZr1sw2Nzfjrrvuwl133YXh4WF84QtfwAMPPIAPfehDF9Q658WOYLqzdLoEz/FQPFGkCpYAxLIxaJMaXNOFklLgwSOroYjIRricsJB+9gK6a3CPSBSA8+eiwGiQynO8MOLW59SSZ4zBMzxIMYkG4DiDoAhh5XBBDXEj3c9nPnyfUsOUjILJQ5O46qevWvTLPtAktm5rRdOmJlgVMukPJAe+62P82XFc/+vXo3t397wW89wWdKY3g+PfPE6kw/OhplUibwFZrJgo9BegZlWkulJ0DM5Rn6hDiktgMiO9bqOKG8vFIMoiEq2JZaUTgY/s5POTSHWRK0CyM4nBvYOYOjUF16YwCKtmhaEE8El3aVWsMHHN98nPNrc9F5KotU7MVwYrKB4rIrc9R2s7RDIDxth0BLJP1XBREuF5HuojdSR/JnlRq42XkovAhfLKjXB5Yc1kNoDjOHjyySexf/9+DAwMoKOjYz3WFWEOFtMpVQYrGN4/jPpYHb7r0xeOQ6k8RskIozOtGlnZCNIME/gIES5HvBDfvkFb35/2h+YeRdVyxuHAgSzK9HOBhUEKkBphEtYCT0qgdRcAo2igOlTF8I+HUR4ogwlsQc3jTE2iklbmHdLRHSRaE+je3b2k1CloQSfaEzj14CnSy9rkriLFKdVKVEW4pgu7bqPlqha4ugsxI6J8pozCkQJVnBtxrgBVK33Hp016XqNqb9VatBrHfY5jXz8Gz/aw4WUbQgLWcV0HHNPB1IkplAfLkBMypBg5JIiKiHguDlen9ae70ui9uRexplj4+HOZmJ85wMQEsh8LiHRAnAGSjwTDcb7no3Vb60WtNl5qLgIXyis3wuWDNZPZH/3oR/j85z+PL3/5y/B9H2984xvxX//1X7jzzjvXc30RsLROybMpetJ3fSTbk3B1F7XRWlh1CK24Gm3LEJFrQIQIlxSCTeYsyzGRPEjluAzf9WHrNpS0EsocmMgozW/JA1OV1yxTK/bxv36cBqsMitDNbMhg2+u2YfOdm0NN4sBDA2HMrO+SLjfeGocoi9h0x6Z5VcIwcWtSJ9u0xnDYmR+cQel0CVJCCkMwPNuDoAgQZRGxphh830emN4PKUAXJtiRGnxoNk9GAaRcWUaU4W21Cg6iI0CY1bLhlw6LVuMUIWLItid6be+GaLorHiyTDYgxKSoGaValSKhJBc003lD4EOJeJ+bkDTJkNGeSP5ClMQqaBP+5RxK8oilCyCgRRQHbDxdWAXoouAhfKKzfC5YE1kdmenh5MTU3hta99LT7zmc/gda97HVQ1mh48H1gulnHDrRvgaA5iTaTn0goaPIf8IC3DgiiL4D5HujeN+ghlqQcm51GFNkKESxuiLEKJK3BdF06NpvrllAwpLsEsmfNsvRYFJ39VR3MweWgS2Y1Z6AUd9fE6Rp4Ywclvn8SVP30ldv+v3Wi/ph0H/+0grIqFRHsC8XQctm5j6vgU1KyK9l3t86QFR796FBMHJ1Abq9G6Gj7BrkOVVe5yxFpi8D2STgiigGRHElJMgjahoe+WPow+PYqzD5+FXSciGyScibIYEng5IYMxqmje+ge3ou+2vmUlEwsRsGRbEr239EKb1JBsT4aDcwCQ7ExCkAXICRl23Z4X5X0uE/NzB5iatzRDzaiwdTuM9RVVIvnxXByuQRKx3FW5VZ9rPRGQcLtuh8EXgfSEMRa5CES46FgTmf2jP/ojvOlNb0JTU9M6LyfCTKxEpzRyYARyQqYvCFmAozuQVErO4Zz+MJEhlo3BqdMwhyAL1Mpc21BuhAgRLhA8y4NRMWhTyjkggEIQ2lLwbR+O6YRkcR7mdF8cw4Gsyki0J5B/Pg9HdxDLxqCkFGgTGk58+wRVfhMKMr0Z+B0+9KIOo2RAkAS0bmuFIAnzdLeVwQpOff8UCv0F+K5PA2ocNCjXkD+4Jrk/iLIIQaLPqWCCP94Sx5ZXbUHTliaM7B8JNbW+TxHdoiqCgTSzruFCUmZ/bXGfozxQRuF4AQwMrVeR3nc5Gyf4RNJ69/RCSSvQCzoYY4i1xJA/nEdlqAIpLkFSp8+3kon5payr5jotpHvSaN7SjMKxArjHIcZFpLvTRKRrNrjPsemOTQtWIC+kRVZg2Xb6e6dD6UPgRJHZkIFVs9B3a1/kIhDhomFNZPad73zneq8jwgJYiU6pcraCVGcK2qQGPa/Dd0hL59ouPMcL23OCJCDRloAxZcDRnEhbFCHCpYaFBts4iBBykN7d8+HUHGjQaLPq8um0tLlYYChMzaqoDddg6zYESUBlqEKRtT5ZP53+3mlIMQlbX7uVOjiNATBRIQcFo2jg7ENn0XltJ9p2UkiCUTKQfz4PzyErQKs8I9ghWIrH6XMnxUJnFatkQc2q2PSzRNZszUbL1hYIkoDBfYOwNRue6cGzSUbhezSQJSdIcvHoXz6K/q/0w5gyMHFoAsaUAQCIt8Sx6fZNuOGdNyxp42RVLLRc2YLKcAXc5dCLeiipkGJSGA3OQW3/+ngdlaEKUu0pbHv9tgU/Q1diXTV3gCneEkesOQbXoCoy9xo2bJKA7pd2Y/ddu+ed60JbZBWOFci6THfI9zkmwZgyUBooYeK5CSTaEshdlUPhWCEawIpwUbBiMvvGN74R//RP/4RMJoM3vvGNS973K1/5yjkvLMLKdEpMZGi7ug1MZLCqFvSCDm1SCwe/uMvhcAfV4SriuTjUjArf9+HWIseJCBEuOGZykrlkcyFO2vAd9T0fcBBOvDuasyqfWyaT7jPRloBe1GFVLJgVkikIIoUQgFEFVS/oqE/WEctS6piW1zB5eBLV4SpthnUHU6em0LazDb17eiHGKYXL9304RWfRNTiGQ9cjMjAwcHC07WwLyVqQPha0+B3dCavL3CfiHvjeKhkFoiLiyJeOwKpaiDXHkOokNwRjysCxbxxDfbyOXb+ya9EI8ERbApteuQlPfPIJWBULybYk1GYVjuagNlKDGBPRdUMXymfKKJ0u0VBcUoEcl3Hs68fABDaLuC0nCdvznj2zCO3MAab6RB3Djw1j/Nlx2BqFJXTt7sKON+6YRw5Xc571QNAh9D0fV7z2Cow/PU6uOQ5V2plK1ezKcAX7/3b/up8/QoSVYMVkNpudrg5mMpl5lcII64+VpJ3IcRnbXrcNnu2hcKIAzqhSw8SGX2LjC0Av6LBrNtI9adiGDat08Q24I0R4MYGJjThpiQE+SQhm3wELEtzgdzj4NwSsLrBBAERJhJSQEMvGUB4owzVdIrKNWFrXckN/V6tiofB8Aa1bW6HndQw8PABtgiz+ALIQ4z5H+UzjOJzDsRxgmf2x7/rUnmYC5KSMdG8aN999M+S4jIlDE1CSClqvag0HwFzDpdQzkcGpk15YikthpLExZUzrWRkgxWjITOqWoE0SAZ88OImb3n0Tjn392Dwbp22v34ZjXz+GTG8GXgcNuxklA4JIXt0M9FpJCQlqk4rWK1uR6k5BlEUijoMV7PzFnUh2JKEkFfR/pX+WJCxISYu3xlEeKOOZB57BNb9yDWLZWCgJCOQDHbs6sOXOLcvKBi6GRdbMDqGSViAnZMRb4qH3Medks5bpyaA2Wjun81/MdLEIlzdWTGb/8R//Mfz/f/qnfzofa4kwBytNO9l852Y4uoNT3z0FV6MvKXhUjZHjMnzfh2d5cDhVTXpf2ov+of4XpsVRhAiXGJjIQilA4C6y4PDlYoNcC3nIrub7nRPZ2fKqLWH7PtDYzlqHRDICQRVQn6xj6tQUTn//NPS8PuuzQpAFJHIJCpFwPJgVc1kiCyCMqg3S3Dqv6cTI/hE89amnYNdt8sJ2PQw/PkySAU6VYiZSFVeURAiCQJIHTiQLAOSkDNdw4VleSGhj2RjMionRJ0ex6y27cNs9t80jSQFJa7+6HUqavGXr43VUBiuw6zYcw8Hk85N0va0JmFMmpk5NIZFLINGewOC+QQzvH0bL1hZwj6N0poSOazrAGIOW11A4WoBe0OFoDsyKieH9wxg5MIKmjU0LSgJWMp1/MSyyZnYIrYoFvagjkUuEWmLuc9h1G57tndP5L3a6WITLG2tKALvzzjtRLpfn3V6tViNrrnXEStNOCscKeP4/ng81V0paCXPaHc0J8+xFhczGN//E5ot8ZREivAgg0B8xIZJdlcfhmV6ogZ2H1VjlreK+clJG67ZWpHvSMMpGGKgw7xguYE6ZgEcyhmPfOAZ9Up93P9/xUTpdQn2ijqnjU6iN1Fa8lmBan3OO4f3DOPzFw8j351EZrmDkwAhOP3gaVsWiKF9FmO4uuY0I26YY2VQxSoYDb8Qd+9Nxx0FF1DVdaAUNZsUMiWLHrg40bWoKfXZDz1fG4Dkepk5OwSybkJMyzR7olKxmlk1IMQlyQkZ5oIyB7w9Q2ILlIdWZgpJSoOd1TB6aROF4ASP7R1Afq4OBJv19z4dvk/83GNacmrUS6ZlruutqkTWzQxj4/oqyGP7csz3SGavSms9/KaSLRbi8sSYyu3fvXtj2/FF40zTxyCOPnPOiIkxjZiyjUTRQPF6EUTTQdUMX9rxnD3Lbcjj61aOoT9YhxkQwgT48Mdd60gdc3cXUySnUJ+pRVTZChPMNDvq9q7tr/KRdAVZwXEd3kD+Sx+H/OAzu8DCUYTF4jgff8eFoznzCGzzUJ+JbG6sRAV4BAu9ZNaNCVEXURmpwTRdqVoWclGGWKSWMg4fENdmeRKw1FsqmMhsyFLigiFShZUSumUCBMI7moDJYQel0CXpBR2WggoP/enBBMjSTpHHOUThaoFCItgRERYRe1MHBoWZVcJ9kDaJCXreBLIODSHS8JY54SxxmzcTI/pHwOGaVChByXIaclOE7PqrDVeR25KAXdBz92lHqpK0QM9e8EM6HRVbQIawMVSAqNEzsOfQFwzmHWSHy75rkcb7a6N250gk1o0IQhVA6sZbnKcKLD6tyMzh48GD4/0eOHMH4+Hj4b8/z8J3vfAc9PT3rt7oIAJZOOykPlMO2U/FEEVbVWpyocsAsmzjx3RMXdP0RIrwowQEhJsC3fHD7PH0Rr2RT6hNBlTz6uPedpR/kmd5sZ4VAy8uoWzTL29bH8t8ijWNJMQlSXIJe1Eki0AhyqY/XKcRBdwABYH4jXMHyoKQVMIHBVVy4hkuVZRdId6XBOcfk4UnYmk3OCzUagA1ifqWYhMyGDMpnygsOJoUyrqfHoKQVVIeqYcXTNV3YGoUnBDZUtmaHdmKBB21g3aVmVSTaErBOWTDKBpo3N5O0S3coptj2oKQUxFvjNL9QtdfUkl+p9Gw9LbJm2onVRmpQUgqMogE1q0Iv6KH++uzDZ2FrNnLbc1RQWSEutXSxCJcnVkVmr7vuujANZSE5QTwex9/93d+t2+IiTGMxPVXQdorFYzCr5rJfbp7lYfzZ8aXvFCFChPXBpdABYQB8asfLydkuAYs+pFF1BOixEBAOXs09NuccoipStS6QL8w8fkPjG2uJQVZl1Eo1cId+WB2uQpRFiDGqsjLGwvP4jg+jSNpZ3/dJl3qihOyGbBh/m+/Pw7d8GFMGjIIB3/dJyiCLyHZn0XldZyjTmjuYxASG9mvacfRrR1EZqsCu2ZASEqQCRcxyh+JkrYoVDsqZVTOMn3VNF0paCYMDcttzqI/VUZ+kaHGPeXQcj5PEK5cg/926TU4EG7OrTs2a61M7z6FhkWjfc8VMOzFv/7RNGXxKqFMSChyTfIsB4MAnD6zY1eBSTBeLcPlhVWT2zJkz4Jxjy5YtOHDgANrapt+oiqKgvb0doigucYQI6w01TS27ycOTYHxlH2DcjNo1ESJcCMz1W70oYIAYE8FdIp0A5hPOGfcFJ4I6899LkXIGhmRHEnpen3YXmHPceEsc6c40aiO10KILoOP6ng9YMx4jAPCoastEcgUAB0X7xmR4tofKQAWiKiLVnoKkSjDLJqVT+QBnlKQVENDFqnv5/jxO/PcJxJopUrd0sgTf8WHqJHcAEFZVPdcDfEAb0+j/ORFL3/ahF2ggSpRFpLpSqA5X4egOPIHuJydkKBkldJTxHA+jT42idKaERC6xaknAXJ/amQ4Ni0X7rgdmdgjHnhnD4x9/HJWzFYgxEb7vI92dRm57btHNw2JYiWtPlC4WYTmsisxu3LgRAO2SI1xcBBYmZsWEFJdQOl0KrXMiRIhwieBiE9kGzLIJp+7A82aI6RcismzOz5ZZf0A2Y9kY1IyKylBlOpSlEfQgJ2VkejPQ8hock6JsA7lC4PTg+d60DVljLdynCFzGGMyyiVRnCtf8yjUYf2YczVc0wzEd2LqNtmvaMPzjYXi2R5VVVYJneqiP1TG8fxi9e3oRb47Pqu7N1Gn23twLzjlOf/806mMUDGCWTRokM6g6C48IfhDgwBlHoiUBz/YwsHcgdEMwpgyaXRAZOq7rQHW4ivp4HUbRgO/44JyTrVVGReVsBb7rr6olH2Ap6dn5xMwOYdOmJrRe1QpREWdF2wJYlTTgYkgnIrzwsKYEsPvvvx8dHR349V//9Vm3P/DAA8jn83jf+963LouLsDDy/Xn0f7kfY0+PwdZs1Mfr0PLa/KGvCBEiRPAbw1fOApvdudXZldp+MSDWHAtdA+rjdTRtIXKjTWhItCSQ3ZjFpp/YhKf/v6fhGuQIIMoilJQCzjnsij0tW2CYrdPlRBh924dne5ATMjbcugGiTO36Mz88A6tqQYpJyB+i9DE5IVPogiRAEGhIyapYZL+1q31WdW+uTpMxhq7ru3AqfwpmyQz1wYyx0CVBEAVICYnCAlQRckIGkxgqA5WwisxECn8w8gaGHx9G5w2dqAyQhEFQaHBNiknQ8zpizTGoWRXHvnEMbTvaVk1EV2Lldb4QODk0bWqCIM6fQlyNNOBiSScivLCwphnbT3/609i+ffu826+++mp86lOfOudFRVgc+f489v7xXhz+4mEUjtLOt3SmFBHZCBEirB58gf9v/C3GRDBlAQLBQOEFAOS4HFYEzbKJ+lgd8ZY4dvziDrzy/ldi+xu2o+PaDmT7slDTKpSMAtdypyuwAfzGHxHhtxK3KUY20ZbAlldvQe6qXJhGphd0Sg3LqHAtF57rwTM9WHWL9LWNKqogCtAmNUwdn0JuRy6s7i2k00zkEpDi5FMbVJYlley4gjX5DsXp9u7pRbI9ieogSQpc24WSUtCytQWZ3kyYJJZ/Pg/OOeSEDEEQ4Ns08Bb4sjqag+EfD4eeuZcL1ttVYTnXnshnNsJyWFNldnx8HF1dXfNub2trw9jY2DkvKsLC4D7HU59+CqNPjIZtHd/1p3VqESJEiLBSsBl/z1WOcXJAYHPLtA0pgm/7cLhDU/y5BDkPxBVkujO4+n9cjSt+8go0bWpCvj8PfVLH2LNjsMoWVTmXGj7zASkhwbNoyGrLq7Yg05OB53gwSgby/XlYNQvxljhcy0VtpAZbs4koej5gI5RbcZ+jPl4H5xyZnsys6t5COk2rYhFZTZPvLPc5Uh0UkVsbrUFQBPiuDyWtwKyYMEoGHMOhQAdZJPlAio6V3ZBFVawCPtC8tRnZDVlMHpqEo9GQlJyS4bs0uKaNaxh/bvyymtQ/H9KAiyWdiPDCwJrI7IYNG/Doo49i8+bZ5vuPPvoouru712VhEeajPFDGwEMDEEQBibYEGGOoFacngyNEiBBhWTTIJBOp+igqIlzXBeYW2TxMOxoEaAxnMYWBuxzVwSpqIzUwxmDXbWh5DQf+/gBOfPsEmjc3UxVSo6GnYKhq0WEyBkBCaIXFPY7i8SKmTk7Bd33yei0ZkGMyEq0JlAfLsKoWuN/Q3DbCILjLKayi4UPLwCDIs5uQC5GxwDtWSSkw8gYERYBe1OE7PiWReaTvdeoOSREaEBUR3OPQ8zoNeyUVMMaQaE6gOkJuDdWzVXCPI7NhOgo+8FKtj9cx9OgQtr1u25LE7VKKej1f0oCLKZ2IcHljTWT2ne98J37nd34HjuOEFl0/+MEP8Id/+If4vd/7vXVdYIRpFI4XYEwZSHWm6MtDI4uXS2XIJEKECJc4ZnCLoNXv2d7KZUqN+3muR0NcHnm6ggFc5Ei2JeGYDspnyph8fhKe6ZElV5wiZ33XX/hcjXWJgkgkL6tCn9RRHiijZWsL4s1x6EWdyKvHYRs2EV7OpxPNZsJvaF4FhuYrmiGp0qzp+oXIWHA8z/JoyNkmb1w5RQ4KgaUZExmS7UmK3AWdW47L4D6HXiBCyxiFPAiSgERLAiNPjCDVlZpXwbRr5DdbG6stOSx1KUa9XixXhQgRFsKayOwf/MEfoFgs4n//7/8dJoHFYjG8733vw/vf//51XWCEacxs+XFOH5yeG4llI0SIsEIssPHlPl/Wd3Ye3DlVWw6YRRMVXkGyIwmtoMEqW+Dg0PIaaUZFAaIqwtVcemzw0cVAlmEcUNIKPMebDiSIS3ANF3bdBndJeyopErRxbVoescjaPYvCHxzNgZyQ503XzyVjjuFAUiXAB+KtcYiySHpYw6XhLVecjsxtODEEvrhSXIIgCmTJZXkQVRHGlIF4SxybX70ZY8+MUUwvWGj3ZVUtyAkZ7bvaYU6Ziw5LBVGvekFHdkOWvII1B2PPjKE8WMbOX9yJVEfqolRrI2lAhEsFayKzjDH8+Z//Oe6991709/cjHo/jyiuvhKpGPnDnE61XtSLeEg8/JK0qTZRGiBAhwpoReM6eKzzAKBgUdABQdVRmoWMB98gvlkkMokiEblYIAyPi6dqNdn9SCWNTGWOARJVOW7PpPmCAACgphSJp5wQ6cI+GwOpjdRSOFtC0sWkeYZxLxiaem8BDf/IQAHJrACcNrmM44C08TLzSxjVIcYlSvyqkBWYCpYU5uhPKHzbdsQlbX70VJ791knxm6zasGoUwpLpSyG3Pkcwj5i44LDU36jWo7KoZFcm2JM4+fBYj+0fQsrUFcly+KNXaSBoQ4VLAOSWGp1IpvPSlL8VLXvKSNRPZv//7v8emTZsQi8WwZ88eHDhwYMn7l8tlvOtd70JXVxdUVcVVV12Fb33rW2s62OacSwAAqqdJREFU9+WGpk1N2HT7JnCPoz5Rh1Wz4NuR52+ECBHOEeslVQoCFvzZt7mmC0ESQt2s7/lkoSULgED/9hwPruVCUiTIcRm+78Ou2iifLVMcryoh3hyH55FzgWd7oU8t9xe5AJ8Icr4/D6NsLEgYAzLWsasDHdd2oHlLM9I96TDSFow0tn239CHTm0GsKYbO6zux+c7NuOpnr0KqM0V+sXUbvkNklokM3S/txu67dqNpUxN69/Qi3ZXGpjs2YeMrNmLzT2xG3219SOQSqA5XZzktzERgIZbpzcCqWKhP1GGWTWiTGkYOjMC1XLimi1RnColcAqNPj+LhjzyMo18/ivJAOXxeuM9RHihj4tDErNsjRHihYE2VWQB48skn8R//8R8YHBwMpQYBvvKVr6zoGP/+7/+Ou+++G5/61KewZ88efOITn8BrXvMaHDt2DO3t7fPub9s2Xv3qV6O9vR1f+tKX0NPTg7Nnz6KpqWmtl3FZgQkMu//XbhSPF3F239lo8CtChAiLY7XSgfNwfu7RMBb3eFhZ9R2fZAYi3UcQBfJz5URwOUhLGsDzKPGLSQySKkGKkfSAe2TdtaBmtoFg8Ms1XNr8uz4mDk0s2g5X0yqS7UnEW+NEwi03dI4BgKlTU7BrNlJdKXiOh+LxYqiNtes25IRMRYef2IQdb9wRVki3vWEbJp+fxNhTY0i0JZDuTsOsmKiN1JYclrJqFrRJDZWhCowpI/SzDSyx0t3p8Hbuc5hTJqZOTWHi4AQ6r+tE2442tF/TjsmDk5eU3jZChPXGmsjsF7/4RbztbW/Da17zGnz3u9/FT/7kT+L48eOYmJjAz//8z6/4OB//+Mfxzne+E7/2a78GAPjUpz6F//7v/8YDDzyAe+65Z979H3jgAUxNTeGxxx6DLJM/4KZNm5Y8h2VZsKzp1lK1Wl3x+i5pRDw2QoQIS2GxyNrzjeCcjRAEJpIcwLVcyAmypBIlMdSbAqBkMEkAkxlcfWGrQe5yONyh48RlisV1sXh/kZE8wXM9cHBUzlbw3+/6b6gZddGW/FyXgxiLTZ+fcygpBanOFCaPTKI2VAvXEmuJIdGaQLwljmRHctYAVL4/j6c/+zTGnh5DfawOz/HC6Nutr92K3XftXpRUahMaSqdLAKZ1vFbNgl7QIcUkWFWSLDiag/yRPBzdoWQyl6zNBh4awMF/O4hMbwbtV7fP0ttWhiqRh2uEFwzWJDO477778Nd//df45je/CUVR8Dd/8zc4evQo/sf/+B/o6+tb0TFs28ZTTz2FV73qVdOLEQS86lWvwuOPP77gY77xjW/gZS97Gd71rneho6MDL3nJS3DffffNjmicg/vvvx/ZbDb8s2HDhtVd7CUE7nP0f7kflcEKDSpEiBAhwlK4GJveOeELjDFKIfMo0UuKScjtyOHK112JrW/YCiEuAJxi0t26u7h1F0B2YR4nGy2BzY7gXWAdntvQ5fqAMWVg6sQUBS4whrFnxrD/b/cj358PHxK4HCRyCeSP5GFWTPiuD7NiIn8kj+Ytzbj2bdeicqaCylAFelFHbawG7nJ0Xt+JLa/eAs/2cOwbx8B9HobcHPvmMXCPo+WqFrRc2QI1o8Ku26iN1hZ/Gn2O4f3DEBWKxw0Gx4IwCN/zw5CK6jCFNyTaElDSCrhP3ree7cEoGjDLJnzPD4Mm2na2QS/oOPq1o5HkIMILAmsis6dOncLP/MzPAAAURYGmaWCM4Xd/93fxmc98ZkXHKBQK8DwPHR0ds27v6OjA+Pj4go85ffo0vvSlL8HzPHzrW9/Cvffei7/6q7/CRz7ykUXP8/73vx+VSiX8MzQ0tMKrvPRQGaxg7OmxcMhgtVBbogG9CBEiXDiIioh4axxqlqqhUlxC0+YmCJKA4988jv4v9MMqWkR8V5r9wgHucHCHh9G1s77JGtG4TGJgnIGBYmbllIxYNgZtQsPk85NItiXnETruc8hxGVtfuxVNm5qgF/RZaVRX/syVGH58GJ5NUa6tW1vRvImsvwKinOnNoNBfQHmgjP4v9yN/OA9JlZDqSkFJKIg3xdG0uQlKSkH+ebLcWohQVgYrKB4romt3F5jIUOgvYOrkFGqjFBRh1Sw4pgMmMNTGalAy5G/r2R4EiZLPCv0FuLaLwtECTn33FAb3DULL0/d1sM7LLX0sQoSFsKbyXnNzM2o12lH29PTg8OHD2LVrF8rlMnRdX9cFzoTv+2hvb8dnPvMZiKKI3bt3Y2RkBH/5l3+JD3/4wws+RlXVF4zLglWzYGt2aBezWiwWPRghQoQI6w5OrXnukxetIJNetjZaI8eDdZhdlZIUP8trfHoYlk+fGxJCTWssE4OSUaBAgZ7XUThWQPuu9pDQOYYzy8tVVEWkOlPou60Pndd2ItObwaN/8Sjqk3XIKQpuCHSuCm8c82gBvTf3ojZSQ/F4EWNPj4H7HGpWneUxyxhDLBuDWTEx8sQIhh4bgppVZ2l5zYoJvUi+tb5NEb0AQksw3/Hhei7yz+fhGPSdkGhLhKlmhaMFOLpDaWOOD1ERUR+rw6pY6NnTg3hzHLWR2qKWYBEiXE5YE5l9xStege9973vYtWsX3vSmN+G9730vfvjDH+J73/seXvnKV67oGLlcDqIoYmJiYtbtExMT6OzsXPAxXV1dkGUZoiiGt+3YsQPj4+OwbRuKoqzlci4bqGkVSlJZc3ytb0XOBxEiRLhw8D0fRtGAnJAhJ2R4rgcjb6zPwRuDZZkNGZTN8rRfboMzcoeINAOleiVyiVnWVnpBB3c5XNPF+HPjOPmdk/O8XMsDZdh1G61XtaI6XEXhaAHZDVloE1poDxYMZQmKgOpQFcWWIqSYRINsmh3G3QYIghk8x4Ot2Zg8NIl9f76PKteN4az2a9px9qGzKPQXQqlDvCUONUMR5nVeB+o0HOd5VIk1yyasioVUN0Xweo4HKS6FARJyXIbYJIaku31XO6SYtKDDw/nEpZRkFuGFgzWR2U9+8pMwTYrz+8AHPgBZlvHYY4/hF37hF/DBD35wRcdQFAW7d+/GD37wA/zcz/0cAKq8/uAHP8C73/3uBR9z66234vOf/zx836fWEoDjx4+jq6vrBU9kARpO6LqhC6d/ePpiLyVChAgRlgYjmYEgCmAiC7tK6wKBKpS+40Mv6hAkAbIkh8NQnu2Fml1REZHuTkNJTn9HiAoNUpkVE6IqYnDf4IJerm0725A/ksfRrx3FlT99JVzTRUtfC6S4hPLpMsAoQc13fKoGMw6rZqHjmg4IgkDRtmChtViQ2ujoNMjm6uQu0HFtB1q3tcLRnOmhrZ4MYs0xaJMaRFWEVbHI4kwQwAQGMS5C5CK4QwEOvu9DUiWIighbt5FoTcBzPJhTJg2PqTR0p2ZU6HmST2x8+cYFLcHOFy7FJLMILwysicy2tLSE/y8IwoLOAyvB3Xffjbe//e248cYbcdNNN+ETn/gENE0L3Q3e9ra3oaenB/fffz8A4Ld+67fwyU9+Eu9973vx27/92zhx4gTuu+8+vOc971nT+S83MIGh47qOWUlgESJEiHBJgoMso1xO3quMrTw2dwVgoMEyvaCHNmCCSMNkoiICjAIV4AOO7iDWFAuJajBEpRd1dLykA7WxGrIbsrOkAABmaUs3vnwjpJiE2lANTp3CHbjHQ1sszikUQmqjr9X+r/Qj05tB8XgRVsWCl/BQHyU3A0ER4FXpyRBUAeWz5dAr1nd8WBULZsoMB748h9LMmE7rk+MylISCVFcKVtVCyxUtqI3W4BgOrIoFMLqPIAqQVAlMYJRMpojgPocxZRCJXMQS7HxgqSSzyFkhwrlizaEJp06dwgc/+EH88i//MiYnJwEA3/72t/H888+v+BhvfvOb8bGPfQwf+tCHcN111+HZZ5/Fd77znXAobHBwEGNjY+H9N2zYgAcffBBPPPEErrnmGrznPe/Be9/73jWT6csN3OeYPDiJeC5+sZcSIUKECEujMajlu42qpbdOU/Mi+cf6ng/XccFdDm5TPK7vELEUVRFqVoVrUKiAa7pE9kwHvkfVXM45sn1ZbLh1AzzLg5yUwTmHWTbDcALOOUm7TBdKWkHL1hYMPT5EFV1FhGu68CyPCG2DTKtpFa3bWsk1QWTIXZ2Da7qonCFdriALcOqUWKakFTRvaoar05CWWSadrJJWMHVyClbNgpyUIakSBCaQrMAmMpzuSUOURcgJshnrezmFOgQVX7tmo2lTEza/ajOaNjXBMRzoRR1WzUKiLYEb7rrhgpHHuUlmakal5ypyVoiwTlhTZfahhx7CT/3UT+HWW2/Fww8/jI9+9KNob2/Hc889h8997nP40pe+tOJjvfvd715UVrB37955t73sZS/Dj3/847Us+7JHkAbTdX0Xtbii3/sIESJc6ggKf6v5vJIASZZoPmCu1J8vov8XADEmgnEGz2zYV7k+SQ4ASAkJZtmEIAhQsyq2vGoLdt+1G3JcRv+X+1EdrKIyXIFe0OG7FOCQyCWQ6c1AiknQ8zpKAyXURmph5C44EWvOyf6Lc47S6RI8x0O8JQ7P8XDTb9+EQ8lD5FrgUZValEQIKQFNm5qgJBWqEhd0GEUjTBHzHA9qWqV/Gw5i6Rhc24VVssDBwQQGLa8h1ZmCmlHBBAbhWgHxJnKPqE/W0X1jNwRBQOtVrbAq5H5QHayi77Y+bLlzy1pezTUh+O5arvpdGaxE0bgR1oQ1kdl77rkHH/nIR3D33XcjnU6Ht99555345Cc/uW6LizAbVo00Uy1XtkBURXjmOvbsIkSIEOF8ICCxqwhwkBRyKWCMUVrYTCw2x+qT9ECQBbiGC7NkhgNhnu1RgpgiIdmexJ7f2YPrf+16MIGB+xzxljiOffNYmPYlyiI8x0N9rI7yQBl9t/XhyJeOoDpUhaAIEHwisNwNzHQbLgMCA+fk3GAUDdTH63A0B3t+ew9Kp0uQEzIkRYLapGL86XGSQ6Ch4a1asOpEOI0pg2LLGyELnuXBMzyICZGGvUomJrVJiDL9e/DRQaoG53V039SNba/fhgOfPIBCP0XhKkkFYIBRNJDdmMX2n79w8gJg+rtLTsoL/lxJKqtyVoiGyCLMxZrI7KFDh/D5z39+3u3t7e0oFArnvKgIC0NNq5BiErRxjVp3ESJEiHCpo2GNxSQGT19+Ax5rjlFk6xqGxVyT4mcDaYMgC4g1x+CZHpSUglhzDMmuJLRJbf6DAzsvPvvf3OeYOjmFdFcamd4MRp8cRSxLyWBG2QgJraiKgE86YUEUIGdl1MfrOPr1oxBEAaWTJQiyACVNzgpSQoJVscDTJG0wpozQ/cGpOyQCFKbX4TkehUWIVBEWJRGZDRnIcRmVwQrKZ8rouaknTB/b85494bBVbaQGKSah64auWelkFwLc51QVNhzURmvI9GbmVWdtzV6xs0I0RBZhIayJzDY1NWFsbAybN2+edfszzzyDnp6edVlYhPkIohaf/4/npysCESJEiHCpgtHgqiAJK9LMSimJSGdrDLWhGsARpn1xny/vTesToQ0IqZJSwtCEeC4O3/bD6NfKYAXZviyGHhvC1KkpdF7fCbNkhrpSQRKQ7k4jlo1h/Nlx5LbnIMoiRFmE7/qkZVUk2LZNVUFOVmRBfK9dsyEnZBz9+lHIMRmu6cKv+fBdWgMYYJZNuAMuXJtcCgSx8Tw1qtiuQX63QQXXd+gJSHQk0LyxGbZmw67bkOOk9011pZDblgMAtO1oQ25b7qJWMAPime/PozxQxsTBCbRc0YLcjhySbUkARNSrw1V03dC1rLNCNEQWYTGsicz+0i/9Et73vvfhP//zP8m82ffx6KOP4vd///fxtre9bb3XGKEBJjBc+TNX4tG/fPRiLyVChAgRlkVAQl3DXTx2NoBA8gKrZsHnRPo4eBjdGhLaeSfBtIQh+ANq+3u2FxLHIAbccz3EmmIYf24chz5/CEOPD2H82XHEmmJItiXRcW0HlKQSSg6CVj8TGaSYhFhzDGbZhF2zwwoj5zx0SBAVEXbFhqSSztY1XGS6MwCA2kgNZskEExmRW98ngs4BiNSO5z6n6FqHqti+44MxRmtnHjzXgyiJ2PzKzbBrNlyLqtEcHEbRmKU7ZQK7oBrUme1/bULDkS8dgV4k4rnh1g0YfmwYxeNF6AUdG27ZACkuoTpcRSKXWNZZYe4Q2WIWarltuUhy8CLEmsjsfffdh3e9613YsGEDPM/Dzp074Xke3vKWt+ADH/jAeq8xQgPH/usY9v3ZPljlKLElQoQIlz64P7ttv/SdQTpXDliaRdZbnCQKQsN4Z55+NsACelwOCkRgjCqzruHCrtvQp3QwxvDUZ54C5xzpzjRizTGIkoj6eB1WlRKyYk0kJfBdH6IskmsC55BUGkzzHT/0lw0JtECkM70hDX1Ch63bEEQBWl6j+3s+PNeDrzceJwOCIkCKSXS9DHAMsjETFGGa0CtUtXVNqlKDETEWVTEk3dzjqI/W15zoda461Jntf8dwMHVyCr7jo+8VfVAzKtSMir6X9yHfn0fpVAlDjw6h47qOFUsfygNljD45Cjkpw6pYs1LVoiGyCGsis4qi4LOf/Sw+9KEP4dChQ6jX67j++utx5ZVXrvf6IjRw7L+O4Tu/8x3Ux+oXeykRIkSIsDKsRg01874OBRAwgdHQlNqo2DozdAYzq7FzpbgNrSkEup8gCuQA4DP4to/SqRLMsolUR4oGkxIy7KqNeC4Oo2CgcLSARC4BADCrJlJdKQzvH4bneNDGNSKVIoOckuHqLhFeRUSqI4Xczhz0vI7qcDWMHXd0h3TDIpuuxDJAkiSyEcuQVtSqWeTG4HpEJBthj3bFDgfMJFWCXbMxuG8QgixMuy70ZNac6HWuOtS57X/P8ZB/Pg/P8TB6YBQ9e3qQbEsi2ZZEIpdA8+ZmaJMabvxfN2LDLRuWJc35/jye/IcnMfoUkVlRFpHIJZDbPi1XWO0QWYQXFtZEZgNs2LABGzZsCP/9la98BX/0R3+EgwcPnvPCIkzDd33su28f6iN1aktFiBAhwuWIwNl8JR9jDW9aq2IBTQCTGJjESFPaIIMQqCo3U08rKETwfI8qoYwxuJY76z7cJ6IsJWigNtD2GgUDoipCm9RQHa7CqpJ2NpaNoT5Wh1EyKIwhrcDRHDh1h1LOFApr8H0fpZMlmt533FkVW+5zkuXNGN71PR8iyK9WlEVIMQl23Qa8RlVboudKVER4rkfV4YbUQk7KUNMqPMdDbbSG8pkytr1+G7jPMXFoYsXV1XPRoXKfozxQxpOfehKVsxV03dgFQRBQn6gDDEh1pmAUpzcHgUNFuisNu2ZTdXWF6yufLUNJKlDSCpjAUB+rw6pYIVFezRBZhBceVk1mP/3pT+N73/seFEXBe9/7XuzZswc//OEP8Xu/93s4fvx4pJk9Dxh6bAgThyfg2gt4LkaIECHC5YCAs6zyM4x7HGbRDAermNAgtD7AZAZREsE5D10ERFWEaxB5ZWChs8FMLS33OWzdBgNDoi0BPa9DTlOqlpbXYJZNaJMaem/uhZ7XkS/loWQU1EZr5HgAkj8EGlpREaHlNbLukgTISTmUDQTXAAZ4njdLduF7PskfNJIjCPLsQTnGicALEu0CPMsD93kYWxscByB5wsDeAZTPlmkNcXnZ6uq56FDz/Xn0f7kfZx85i8lDk5ASElzTRW5HjkIeJJJJqBkVekGHVbFC6cZKiefM9XXf2A3PIru0RFsifN0KRwuIt8ZXPEQW4YWJVSWA/dmf/Rl++7d/GwMDA/jGN76BO++8E/fddx/e+ta34s1vfjOGh4fxD//wD+drrS9aTByaIKuWiMhGiBDhckXQ+l8LGA1ZCYJAwQgyA+QZP/M4BElAdmMWTZuaQsIKTuRVkITQCza43ak5qI5Ww3Qv13DRvqsdPS/tQed1nbjtfbdh1y/vQulMCfWxOuyaDSkhIdGaQKwpBkEU4JgOaiM11EZqYbU40ZqAklJm64UXC47wiOByjwbIgs95Jk171oIRqRNEISTzybYkXNOFXtRhlMjKy9EcFI8XMXloktLHGMPYM2PY/7f7ke/PL/i0ribMYCby/Xns/eO9OPzFw5g6MQWrbsEsm5g8PImBhwbg2i4SuQSsikVpba5PARiYdi/I7cgtSzxnrk8QBOS25yAnZOh5HZ5Fdmu10RrGnhxb0RBZhBcuVlWZ/cd//Ed89rOfxdvf/nY88sgjuP322/HYY4/h5MmTSCaT52uNL3pYVStK+4oQIcLljXPJeOGU7iX9/+z9eXzdZ33mD7+/+9mPliPJsi15SRzbSZzNwSYrDATSshVKN4Yp+THztP31YW3aToFhKaUlQDtMSkIL9GnLdFoGylCWlhkYCBAISRzInniJEy+SZS3nSDr7Od/9+ePWOZKsxZIt+Ujx/eall+2js9xHCvalz/f6XJepE+uJUZuooSiKSCoIRQZ3elsaM24Kf6qh4ts+aIgoLT+YnXow9ZylUyWq2SrRjih6VMe3feySTd+NffTd2Mfo06NMHpsk8AJimRhO2WmKVN/zCRzxvJFERMQlTkWJxVKx2ckLCgsPI3ymhf6Mh0QzURQUkWowdXsj1aHrii5Sm1KURkpkn81Sm6iJya6pYsQMKqMVnJLDpn2bqGQrC05Xz6XMIAxCHv38o5z+2enm8plTFp7ewAsoDZUYeWyE3ut6sQs25ZGyWOLTVOqF+pLTC+Y7X7wrzqb9m8gdzommtqm2tI4dHVz//14vY7kuYpYlZgcGBnjFK14BwC233IJhGHz0ox+VQnaVmXh+otVHkEgkkpbi18QEs5qtYqUtom1RvJpH6XSJeI+YVFZGK8JiMJXDHbohnu+JqSbMzecORfRVNVdFszTGDo7RfUV3U2g5JQe34hJpixAGU9PTqksYhNOT1ymBHAahaGZ0farZatPTOyeSbL4mtJBZYjf0hW3CSlrEe+JNQZ4/kScMQqykhZW2GH16VOTqKqK0IQxDjJiBZmniEvyRHN17uhfc8m8U8bgVt7mENpP57AD5E3lO3H8CVVOJdcUIQxEl5lQc9KgorMifyLNp/yY27dvEyR+fRDVUKqMV9OjyihvmO19jicwu2FTHq7gVl5e+56W0b28/6/NJXrwsS8zatk0kEmn+2TRNOjo6VvxQktlkD85/iUgikUguKkLhG3UrLqoqrANe3SM/kG8uRymqIkSVH4jJacDcxdmphS9FVcTU1ofACdAsjX3v3NcUWmbSxIgb1PN13JpoJFM1Fc/zpp8rEGkFekRHVUWVrltxm97XxjIairAPEDDti1VmfGjT77Ehjp2yg2/7JDclMZMmoR+ix3QSmxJCzOWqGFFxvsALMJMmmqWhKErTqxp6IqKsMV2dGcFlxk06L+tk5MmRWZ5ZWLjMIPdcjtpEjcSGBF7Vo5ITP0B4NQ+36qIZGrZjkx/Io+kafTf3cfmvXE6iJ7HsyK9GUdDw48OzzqcoClbaojhUZONLNsooLsnyF8A+9KEPEYuJyBLHcfjTP/1T0unZvpdPf/rTK3M6CQB69LxCJyQSieRFg6qL5IDySFlMJacqZGfiO1PRVioLXt5XNJHlii3+jo2kI1gJCzNuNu8TSUdo29bG6UdO41ZdsUmvK2IZd+Z0dcZymaqrIkJMm5qw+kFzgqswJZ4BVERzVyCqahsLYJ4tJst+3UdLaXi2R/FUEVVTiXfH6bisg/HD42iWhltxmwUMRtRoJgaASECwSzb1Qr05XZ0vgivaEUXRFLIHs6Q2pzDjJk7FWdAOoEyNmt2aSy1Xw3d99KiOaqq4FRevLpbvKsMVdv7STna9cdesJrJG89pSBK2iKux60y4Kg4Uln09ycbIslXTrrbdy5MiR5p9vvPFGjh07Nus+Z5rIJefPZa+9jJM/PNnqY0gkEsnKYICqqGJyugwCXywSuXV32jKgMe3HbaQdBKLgYJbgPMMvG3hiWqqZGum+NGEQ4lbdWf7QdH+azM4Mp39+Gitt4Tu+iMrSNeERdYWHNQgCQj/ESll4dVHO0Hj+RiSXHtNFTJgicmkVVZQ5oEBohyim0hS8elwn2h5tZuv6tk/vdb3c+J9vpOOSDh79/KO88H9foDRcagq5+QS9qqlUx6tsuWULTsXhkXsfmRPBVRgsoGoqyU1JauM1SkMl9MjCdoCOSzswYgbFgaLIAU4YoopXF+1ntXwNAui5qoeb/vAmxo+O88AnHmDs4BiloRJhENK5s5P979pPz56es37Pu3Z3sf/d+5si/Gznu5g53+KL9cyyxOyPfvSjVTqGZDEue91lfO8PvtfqY0gkkoud+fye54IHmCw6OZ0PzdBQdbUZU6iaKpqh4Vbd5vZ/6IfTqQVnCNgmUzk+oR9idVqiVaooLrubcZP8iXxTEPTd2MfhfzmMYiiiSEFBpBuUHSLpCIEfCAEcm6q1dX2MmEG0PUoQBOISf8Em0ZtA0zWKp4r4rvD/Bm7QjPoCmqUQHZd2sON1OygPiUay6niV2z99O73X9pI9lMWre6S3pMX0tWwLcTlYZOL5CdL9aWExGK+iR3TS/Wl2vmEnR755ZNEIrnh3nP3v3o9TcRYUQtlDWQ79yyF8x8cu20LIewFmwgRV2C2UUCHVn8KtuRz/0XEOfe0Qo0+NUjpVol6sE7gBp39+muf/z/Pc/IGb2fe7+876fe/a3TVrunuxCbWlcL7FF+sdef16HeBWXZHhV/XOfmeJRCJZLVYwVSVwguU9nwp6RMeriYraUAmbWaaN6K1G/mwjSUBRFUItnG4JO8MaEPoh9WIdLathxk1S/Sme/tLTjD83jlsTvlczZRLtihI4gUgzCMNmcL+iKeBMvR83oJ6voxkaHZd00Lu3F4CxZ8cYfWIUJ+8Q644Ry8TwHV9McCtO03bQmKxG2iL03dCHpmmk+9PUC/WmOG7mro5X2bRvE9VclaEDQ7hVl3R/mtLpEqXTJWrjNYyYwfbbtrP3t/diRI2zR3AdzqGoyoLT0pnlCl1XdFHNVvEcD88WHzPtDb7jM/L4CIQweXySiecm8GyRSqAmVbEkl6ty/0fuJ71JiO2zoaiK9MYuwPkUX7xYkGJ2HTDx/IRoTjEUQldmdEkkkhayzGnqvMzMX1VZUmyX1WaR6EpQGik1Y7ACTyx5KbrSXP5qLleF02UFqq6KJbDG6844v1f2KNVLdF/VTXmkTGmohBkzqeaqVEYrVMerOCURPRXtiKJbOkZMREWVhkpN365TdYi2Rdn80s30XtfbFHcbrtmApmtolgYhxDIxxp4ZozpeJQyEp7YxpbXaLbb9u23Eu0VCUGMJa8M1GwiDkBf+7wuc/vlp0luEKD0zqirSFsG3fba9chtXvfUqtr1iG4qqNFMP5ovgCkPx2uXRMtnD2XknnmeWK9gFm/Ej47hVF6fk4FQcUCHeHSfRkyAIAiqjFU785ASBI6whVpsllvYA1VJR2hXsvM2Df/EgO16zo1kMsVQu5kvqMzmf4osXE1LMrgcWCtyWSCSSC835CtkzrAqaruGH/qLP2/CbhoQiteAMK4GiKuL2ho925nOFU1Ngfeq1zxTOCgRhwOQLk+gRnQ1Xb2DoETHtVE21KQB816deqBPriDFxbAK/5s8Wyj7UJmoMPjiImTDJ7MwQhiGloRLbXrmteak/dzhHvDtOGIZEO6JYKQtFUajn69Ni0AuaS06KplDNVvnRH/+I8kiZ3JEctckaXZd3Ee+Kz4qqcqsuxaEiL33vS9lw9YbmW1wogquSrQgf6ukSbtXlsS88xshjI3MuTZ9ZrmCmTGKdMcpuGS2iYYQGmqGR3JhEj+hUs1VSm1NMvDCBW3ax2oWQbdhAGj5izdSYPDbJqYdP0X9z/5L/E1pvl9RXU3gvp/jixTzZlmJ2HZDoToi/uM/MSJRIJJL1xhmX+n3bn5vFCmI5K6KJ9qspOwEIn2zgiAxWu2gLcRROidvFrlzNdGnpNAWvHhXVq15dpAZolvDgRjNRioNFfNvHSBgiIQGF0umSOPMC760+UefwNw9zyW2XoFlac+O+a3cXXbu7mqLGiBqUTpeoZCsitipt8dy/PtdcctIsDStlURoq4RQdOnd2YqUtCoMFcVvJYdP+TcS74iiKIqpipxrIIunIrGPNF3FVyVaaFoXAC2jf3k56S3reS9MzywsaArg6XhU5rzUX3dQJ1Klq3pKDETPI7MxQPFXEzovvkVNx8GredJrD1PdYtVXKo+WFv29nsN4uqa+28G58b/SYTj1fx7O9ZpmFoijzFl+8GJFidh2Q3Jic7uGWSCSSFxvzadAQjIRBYkOC2liNVH+K7iu6GXxwUOSqukGzWcq1XUJn+kkUTUxxCeZ5bk0kBiiagmqooj4WMSWsjdcIg5B4Jk49X6earQobQBA2EwiWMlTwaz4nfnSCa//jtez9nb1N0dLwfWYPZXn2n5+dI3B2/tJO9vz7PYw8OcLJn5zk+PePUx2vEmmP4NkemZ0ZkhuTzUlq7nCuGce1UC5s43VnRlwlNyXJHsxSL9RRdZVIOkLX5V0inixlzbk0bcZNAi9g9MlRJo9PEvgB0Y4oqqYyeXwS3/HxHR+n7NC2rY3MrgyxTAwrZVE+XaY2UZv+XkxN0hvfC9/2mxm+Z/3PZJ1dUr8QwttKWni2x4kfnmimaKi6SiwTI7Mrg2Zqc4ovXowsWcw+9dRTS37Sq6666pwOI5kft+ZixA1quVqrjyKRSCQXjHquTuiERDNRkQ4wJSjj3XEqoxUhxKZ8otVctTnlVQ0V3dJRNEX8A+/O8MuGwhqgaAqKojRzUl3bJbCD5iV+v+6L1AHC5lR3VkXtYihT1bO6QmZnZtanFhU4AwU2vmQjL3z3BcpjZTzbI7kxiaIqlIfL2AWbjss6sAsiP7ax7KUa6llzV2dGXJ3++Wkmj01ixAySG5NkdmWIdwmf7pmXpt2ay6GvHWLy2CSTxycJw5BYZ4wgHmClLIyEQeAEIge3J07fTX2oqkolWxFVvDOtHY22tCkvs4L4gSJ/PN/0PC/GerqkfqGEt1Nxml7v5OYkuqnjuz7l4TL1fJ1YJsbWl2+d8wPOi40li9lrrrmm+dPffDQ+pygKvn8+JdySM7GS1ov+pyqJRCKZQwhuxaX/1n4279vM8GPDuFUXI2bQvaeb1KYURtzAt32O//A4hcECmq4RSUdEvasv2q8UVRFCN6QZ4RU4QXNZrJ6vN20HgT+VWhCEs/21y1l8m2rwGnl8pCmsAi9g4IEBHvpvD1E8XWTzSzeLVISptq5YJsbx+45z8GsHUVRxm10QsVtW0kLrEhW1lZEKmd2Zptc191yO5IbkknJXGxFXL/zfF3A+LawL0Y7oHGHYuDQ98uQIz3/neaq5Ku2XtFMYKBAGIfVCHa/uEe+OoyoqqJDcnBQLYUUHK22RO5TDq3mYaRMn7zS/LjNRNIV4T5zx58abZQqLeUtn2h3mYy1dUr8QwjsMQo5884ioW/ZDnKKDkhJXGcyk+FqousrON+xcE5Pq1WTJYvb48eOreQ7JIqT70yQ3Jsk+I2ttJRLJRUJjiheEjD45yo133siVv3ElB+45wMTRCXr39uKUHDzbw0yaYpEqFJO+RqUrGk0/rBbR8Gu+WBRTwmbWbKM+dubrNtISZrHMlQXf8/FsUSN75FtH+OEf/5Dxw+Mi/UCB7LNZ2i9tZ+stW6lN1jh5/0nq+Tq+7WMmTdyKi1tzKZ4qku5PY8ZNVEMlezBLabgkLidrKsneJJe86hK693Q3G8UWEy6KqpDZlSGxIYFmaPMWHTkVB83SGHhgoDlZrIxViHRECL0Qt+biVlwqoxXatrfhlBzxw0GjeKJoM/HCBFbSQjVUQlfk784sdmgUNaiaSm2ixsiTIzz9pacX9ZYutMg289xr5ZL6hRDeDcHcfUU3nu01Uy3sko2qq6S3pIllYrNa7V6sLFnMbtmyZTXPIVmE5/73c4wfGW/1MSQSieTC0UjYCkLKI2W+/4Hvs+klm+i5qofySJnDXz88a5nIq3kiossPm77B0BfCTtXEJr1qCo9sGIqN+vkE6kK3LztNJgAzZnLkG0f46X/9KU7RmWV18Gs+uWdz1LK15gTZiBvCC2yIYggFRYjGbAWAylgFt+oS6xKV8mbS5PTPT3PqoVO0b28n3h1f0nLRfAthzbc55b1t29ZGebjcnCzqlo4ZN9GjujhX1cV3fTbv30zgBYw8MUJ5uExxqNicLGd2ZRh5YgQ9pmPoBqE75T3WxHQ82hbFKTu4FZeDXz2IZ3uLekuXcu75PMOt4EII75mCuTHdtwt2cwnMiBtMHJ1YE5Pq1ea8FsAOHjzIwMAAjuPMuv0Nb3jDeR1KMs3Ys2Pc/yf3U81VW30UiUQiaQlBEFAcLJI/lueZLz8jFr8MFSNqNAWNmTBJ9iapTdZwyg6qJmK1dEtvJhQ0amXr4/W5/tfGju18LrlziEdUUPADnwf/24M4BWf+OwVQGamALjJaQy9sekz1iI7jOeBBfVJMbBuWidpEDc3QpkV7KC79x7pinHzgJPmBPC99z0sXFLRnLoSlNqcw42YzDiyWidF/Uz9P/9PTzcmilRZiqTxcJtYVQzM1quNVfMcn3h0n2Zuk/6Z+9rx1D07J4eef/zmaqWFEDeySPf01CKfP4FZd3LrbbErruuLs3tKznXshz/CF5kII7zMFczPVYop6ob5mJtWrzTmJ2WPHjvGmN72Jp59+epaPtvHNkp7ZlSEMQp744hPC92KoszvIJRKJ5CJBQRGXtqsufl14X1VLpX1rO91Xd5PckMRMmQwdGKJ0WtSmOkUH3/YJ6yGarpHoSRBpi9B+aTvDjw1TyVamp6Xq1N7HfEkFCiIBQVVmJSacjVAJGX50eNovuhgeohWs6kEoJm5qXW0uqqEIYdKIBHOq08LQiBuohko1V6Waq2JEDYoDRYyowe3/9fYFhd3MhbDc4RylUyUCPyDVl2Ln63fSvr2dQ5FDs4RSZlcGu2BTzVaFlWPKi5w9mCXWFeOat19D1+4uwiDk5I9Pcvqx0+hR0V7ZXPrSxPQ89EOKg0WSfUmibVHhj12Ct3TOuYdK6BF9SZ7hC8mFEN7raVK92pyTmH3Pe97Dtm3buO+++9i2bRuPPPII4+Pj/P7v/z5/8Rd/sdJnvGhp+GGaWYxSyEokkosQRVGwizZKY0Sqivav/Mk8iqYQ64yhqipdl3fhu74QCB4ouoIe1Yl1xlA0hcpIRQjGAFRFFfmoUw1cob+IvcBDpBosFQ00Q8OrLL2C3M7bqJoq/LJ1kf0aeEFzgjxTaM+cKjcmnoqpkDASGHGDaq7K0W8f5bLXXsb227Yv+JqNhbBjPzjGc996juKpIqXTJZ78hyfpvEwshxUGC02h1Ggcyx7KMvnCJJFUBN/15wjJhpDLD+QZfXJUFCRENEJPeGdBJE5opkbnZZ1olrYsb2nj3Gu9AWy1hfd6mlSvNuckZh966CF+8IMfkMlkUFUVVVW5+eabueuuu3j3u9/N448/vtLnvCixSzZ20cYuCw+MRCKRXIwEbiAWsxppOlN5pb7tUxwskj2UJZaJYcQMqtkq8Z44vdf14lZcYT/YnATg8L8IUREihKtmaoT1cLrqdiWqelXRambEDeoT9aU/LoRIewRFVUQFbOiJ973UhzshlZEKZtwksSFB/kSeI/96pFlpuxC5IzkOfe0Q1VyVtq1tTb/qyJMjIotXU2cJJc3UiHXESG1McfmvXs6GqzfMKyS7dndx+a9cztCBIbFpX3bwFV+UQSQtkpuSdFzSIZIj/HDZ3tJGZu9aZ7WF93qZVK825yRmfd8nmRR/OWQyGU6fPs3OnTvZsmULR44cWdEDXsyYcZPKaKUZKSORSCQXLQukCzglh5EnRkhtSqGZGvXJOpolYqyaAfInRYB873W9DD48SOAF+I4v7FsN5tMWOuKK2HL+/g2EBcJ3lncpTYtoeHVPpAKEU4kLy8StuVRzQsybCZPiYHHR6KelZKEmNyeJZWKMHxmfFkp7lyaUEj0JOi7tILEhQeCKr3kzxD9tEfohuSM5khuTsybAzfO9SC6Vr7bwXi+T6tXknMTslVdeyZNPPsm2bdvYv38/n/rUpzBNky984Qts377wJQ3J8giDELtgi21cUyWwz3dkIJFIJC8+3LLL0M+HhB2hZIsa2a7YrAB5u2DTu7cXK2lRm6jh1l2o0IwAQxfe3FCZzpdVQgVUmnm0Z0WlmZ7glJzp514CYRDiOyI6zA/82fW7S3ztpt9WV0ltTqFq6qKb7EvJQq2N19j/rv0oqrJsoWQlLYyogWZoxDpjcz5vV0St787X7+Tg1w5e9JfKz4f1MqleLc5JzH7wgx+kUhFRIX/yJ3/C6173Om655RY6Ozv5yle+sqIHvJiZeH4CFJoGeolEIpGcgQJBGFA4UWh6SWuT07W0RtxAzajkT+R5+stP41ZcITh1lSAMpm0FPiiGIlICnIBQCYVPdSkzBAVQRQJB4AY4RWfpAhjx2NAL8X0fRVfOzeowpfW8uodmaqT7xCRzsU32pWahOhWHnj09yz7SUheUtr1iG8lNyYv+Urnk3DknMXv77bc3f3/ppZdy+PBhJiYmaG9vnzeAWXJuNBYOFBT5U6lEIpHMx9SCVkDQLAxwSg5e3cOtuKL6NlsR8YYzRKKiib9XG/7ZRjuYqqsEToBu6bieu/Qz+DTTCJaDZmlEO6LUC3UCNyB0F1hEW8IZgiDAMi02XLsBt+ae9fL8amWhhkHYvOS9cd9G8gP5s05d5aVyyflwXjmzAIODgwD09fWd92Eks+m8tJMwFJeeVEuFWqtPJJFIJGuMRlPY1LZ/GAox6Hs+1XqVer4umqcaAnHKJtvYRdAsETAbKqGoV+2OUzhZwK24y5+QNl5jqbm0isjHjbRHqE3WlvaYBZ6n8XVQNIWRx0fo2dNz1svzC01OwzCknq+TPZRlwzUbSG1OzXrcTLF6pujMHso2J6yNJq9oRxRjk0FtvLbo1PViv1QuOXfOScx6nsdHP/pRPvOZz1AulwFIJBK8613v4iMf+QiGMf8lC8nyUFQRgOxWXdzSEicEEolEcjFxhvhT1Kns80B8br5EgJkWAN/2UQxRrqBoCr7jC1EXsCzP60xUU7SPzZtbO+uOUC/W8V0fVVfxteVHMKqG2kx50KO6yIRtTJzPwnzRTl7NY/SpURF7pioQwgOffIDdv7ybrt1d84rVRusYwIHPHKCaq5LuS6PHdMrDZcYOjhHvinPNHdeQ6E3IqatkxTknMfuud72Lf/mXf+FTn/oUN9xwAyDiuv74j/+Y8fFx/vqv/3pFD3mx4lQc2ra04dU8Ee4tkUgkkkVpTGYXZJ5pa+iGuK6LHtGbKQfnnCIz5X9dkmfWF8La8R0UTQwvnJJD4CxhJDy1T0EIWlQj0ZWgY0cH7dvbsdIWuUO5Wc1ZCzEz2unUgVOMPDYilsgMFStlUTxV5Jn/+QxjT4+x5z/s4ei3jzbF6sza2fxAHiNiNJMRqrkqI0+OUM1V8V2f8SPjVHNVbv/07XL6KllxlLAZ3Ld00uk0X/7yl/nFX/zFWbf/7//9v3nLW95CoVBYsQOuNMVikXQ6TaFQIJVKnf0BLSR/Is8PPvQDxp4ZY/SJ0VYfRyKRSNY+jWnquUxVFURFri6qVhcsUlhpprSm1WYROAFu1Z07cTamF8MSvQmu/93ree5fn8Mu2E2vsGqoxDIihkwzNWrjNf7dn/y7JYnHwAv41m9/i2PfO4ZmacQzcTRTw3d96nnRPpbYkMBMm7RvaW/GazVaQId+NkR5uMzWl2/Fd3yGDgzhVl2stIVmaNhlm9p4jf6b+7n1g7fKpS7JWVmOXjunyaxlWWzdunXO7du2bcM0zXN5Ssk8jDw1wuBDg5QGS60+ikQikawPzlXITj02CAMUT9gO3Lp7bs2Ly82nVQEF3JKLaqgYMQNFVfBsrzmlDb0QVVfp2NHBbXfdRhiGPP63j6OZGpH2CJqhzY4hu74Xr+4tGs01k/yJPEMHhlBU0agWhiFu1UXVVeLdcSaen2D48WGSG5MUB4oiv3dKOMe74sQ6Y2SfzeK7PrnDOdyqS6wrNp1dm7DwbZ9KtrKkibFEshzOScy+853v5GMf+xh///d/j2WJLUfbtvmzP/sz3vnOd67oAS9WjvzbEb5753cpD5eb9X8SiUQiWQLnMU31az7oYMZMNEvDr/vLXwQLlnkGn2bEmJEwSG5K4lZc3KqLXbQJvAAjZtBxWQeZnRlGnx5l8oVJAi8QebqW+Kdct3S0LlEYMfb0mLAcLCGJIHsoywOffID8iTyKrlAbF8toqqmiGRqqoYoGL0d4e2OdsVnCedP+TUTSEQDKp8tUc9Xm1Lb5Fqcem96cJncot2iZg0SyXJYsZn/5l3951p+///3vs3nzZq6++moAnnzySRzH4ZWvfOXKnvAiJPACHvj4A5QGS0LIyvYviUQiuWBohkYQBNOZs5wlb3aqsKD5d7V2xp+XwtR9I+0RYh0xvLhHaVhs/hsxAytl0ffSPjRDY/Cng4wfHSfWEcMpOmimOGej8cxIGhRPFem/qf+szVnZQ1kOfOYAEy9MiNIIN5yuDXbE16I+KZbUUESZgqIqs4Rz7nCOriu7iHZEqYxV8F2fiBGZfmthiF20SfQmSPQmmDg6seSJ8UqzWBKDZP2yZDGbTs/+P8Sb3/zmWX+W0Vwrx+CDg4w+NSqFrEQikbSA0A8xYoZIGLB9VE3F93zCIBQ5sHMeMP1bxVAwk6YoTjhbmsGZTMWGFYeKaIaGZogM2uTGJLWJGoEboGoqRtzAKTtE2iMojsL44XGCYFptK4qCETHou6lvXqHWEHT1Qp2n/vEpKtkKG67ZwOjjowRugBbRUBSFwA3wal5zqU5VVTxX/FlRFBRFwUpZVLNVJo5OsPXlW6mMVSgMFrAjtrAWOD520caIGWR2ZXCr7jll164EiyUxSA/v+mbJYvbv//7vV/MckhmMPDkiMg4lEolEcsEJHCEaI+kITlnU0qqaCip4vtec0qqmiMVSNVVk3QYhkbYI8Z44eTe//KzaEOr5OmZc7J44FYdET4LAFVPXU4+cwi27eI6HU3GYfH6yWXYwq10rEJm5jeeZyUxBVx2vkjuUI9mbxIgYzQaz0AtRdAVFU/Ac8X4VVcGIGpgxk2q2ipWy0EyNMAipTdTI7Mqw97f3EgYh3/2975I7khM/COgqid4EmV0ZYpkY2YPZs5Y5rAaNCfR8SQyFwQL7371fCtp1zHmVJmSzWY4cOQLAzp076eqS/yGsBOWRcquPIJFIJBc1btnFd3zhmVUh2hkl0ZWgMlYRl909n8ANUDQFPaITSUeo5+souoJdts85CaGRT6tGVdyyS9EtoqgKvu0TEqKqQlQTIFrDvID2He0Q0IwVc+suuq5z6uFTtG9vx6k4WEkLp+LwyL2PNAWdFtEYPzpOdaJKLV9Dj+liEa3qiqIJpoQxCkbcINYRo+uKLqrZKtVcFbskkhRiXTGu++3rmmLw9v92Oz/5+E+oZCukN6dJ9CZwqy7Zg9lZrV8XijAIOfz1w83YsOZSWsqi6/IusgezciltnXNOYrZSqfCud72Lf/iHf2he2tA0jbe97W3cc889xGKxFT3kxUa8O97qI0gkEslFje/7qIoq6m2DALfkUlWruHUXI22g1TXcmouiKgReQCVXaU5Q9ZiOV1t+ta2iKE0x6VQcXFssgYlPIryxBIThVCFDAE5dTGh1SyfwxeubCZPUzhQHv3aQ4ceGUXUVzdKojFZAgc0v3SwitYIQI2qgR3VquRqBE5DcmKReqOOUHWFr0FWsNjH9VXUVTdfovrIbAM/2KA4U6b+5n+2v2N58H91XdHPrB29tToAnjk4s2Pp1ISgMFMgdzpHuS8+aYIP4mqc2p+RS2jrnnMTsnXfeyf3338+//uu/ctNNNwHwwAMP8O53v5vf//3fl6UJ50ljk1QikUgkraFxWT0MQlRPxa25zfxXRVOa/lZCRJSWplDL1XArYqqpaMqyPbON+vLACQiDsPn8jV/9+lSyzczoMRdRuqAoaKaGERMNnGNPjaFqKt1XdtO2tY3S6RK5Izki6QjVXJV4VxwrbRHLxCgPl4l0CEuFW3VJ96fxbZ9qrkpiQ4Lk5iTH/u8xnKLDqQOnhOc1ZWEmTNq3t7PrTXMnrV27u8jszKyJZSu7ZOPVPYz4/O2kZtykNFRq2VKa5Pw5JzH7ta99jf/1v/4XL3/5y5u3veY1ryEajfJrv/ZrUsyeJ0PPDrX6CBKJRHJR49d8aoilK5Qpf+xUs1foh9P5szoEQYASKAShuFLp2+cYp9gQrFNZuVpEE1Fh89zvzD9HO6PEu+KopkpxsNgUb9GOKKqmCqEbN5o5sLGMyIDN7MpgF2ycooMe0dEMjfKwsLpF0hFimRjDPx/GTJjEM3F8z8ezPexTNokNCXa8dseCk1ZFVdbEpNNKWugRHbfiNj3GM3EqzrKW0mQiwtrjnMRstVqlp6dnzu3d3d1Uq9XzPtTFTBiEvPD1F1p9DIlEIrnoaQpJBQiEn5UzNEvohdQn6svPol2ImZPYpYriUFgTNEvDt/1m2YGiKM2lMqfkQAh6RBd+14ItltW64mzav4mRJ0YoD5eJdcWwi2JCGeuKURgoYEQNLrn9EuJdceyCmHJ6tkfxVJGBHw+w4xd2oOrqWQ7ZOtL9aTK7Mgw/PjzLMwtiGl4cLNK+vZ16oU7+RH5RcSoTEdYm5yRmb7jhBj7ykY/wD//wD0QiIkuuVqvx0Y9+lBtuuGFFD3ixURgoyDguiUQiWU00ll1sEPpnXPafyUoJ2QYNHbWM5/Vqnvioi1/1mJiynrj/BHZRLKS5NZcwDImmo3i213xsLBMj2Zuk/6Z+9rx1D1bSIgxCBn46wJP/8CRtW9qId8VRFAXf9cXSWK6KW3OZfGGSMAy59j9eu2bFnKIq7HrTLgqDBbIHs6Q2pzDjJk7FIXswK+p6XZ+f/NlPFhWnMhFh7XJOYvYv//Ivuf322+eUJkQiEb773e+u6AEvNo7825FWH0EikUhefDR8plOLVPP6TxfiQg8YzuH1AjegOl5t+mZVQ6WSrVAem07HUVSFwA/wqh6VsQqxzhhOxaF4qkisK8Y1b7+Grt1dzenj4EODjD83TmWsQv5knnhPnInnJqgX6hhRg0gqgl20GXlyhAOfOcD+d+9fMz7ZM+na3cX+d+9vTlVLQyU826OerxNpi9BxScei4lQmIqxtzknMXnnllRw9epR/+qd/4vDhwwC85S1v4a1vfSvRaHRFD3gxEXgBD/+3h1t9DIlEInlxoYAe08Uyl6aK5SodcJkWjksRtWsVE2LdMfpu6CPaGWXwoUGGHx2GQHh9VV0VdbleAIHw+I49O9ZccpuZMjBz+hjvjhNpj6DpGqXhEmPPjImEA0Olnq8ThiGarhHvjlPNVXn0C48Sy8QYPzLevATfubOTzfs3E++Jt1zczlxKaxRGqIZK9xXdZxWnMhFhbXPOObOxWIzf+q3fWpFDfPazn+XP//zPGRkZ4eqrr+aee+5h3759Z33cl7/8Zd7ylrfwS7/0S3zjG99YkbO0kpM/Pkn+eL7Vx5BIJJIXFyF4FQ9UUBMqmiHC/n3Xn3WfdYkCaqgS7YyS3pJuTlobFoXQD/EDH0UVjV2KLnJxVVXlmrdfQ/fl3U2Beeb0ESB/Ik95uIyiKdQn6yiaIuI3VXArLmEQkjuUI7U5xdFvH6Xj0g4yuzIYcYPCQIFn/uczPPnfn6R9ezvx7njL/aWNpbT8iTyV0Qpt/W1LEqcyEWFts2Qx+61vfWvJT/qGN7xhyff9yle+wp133snnPvc59u/fz913383tt9/OkSNH6O7uXvBxJ06c4A/+4A+45ZZblvxaa50n/8eT6/cvVIlEIlnjNBaiQi8Uy1KuP51KsB5RAA0iHRFSG1NMHJ2gNlHDLYv824Y3OAyn0hc0MBOiFaxeqM9JG5hv+thIO5g8NtmssQ28gMAP0C2d5KYkTtlh9OlRAicg1Z/CTJpMHptk6OEhnLqDqql4tke0M7pm/KXLFacrnYggWVmWLGbf+MY3Lul+iqLg+0v/2+HTn/40v/Vbv8Xb3/52AD73uc/x7W9/m7/7u7/jfe9737yP8X2ft771rXz0ox/lJz/5Cfl8fsmvt1bJHsry5BefbPUxJBKJ5EVL6Id4NQ8jIWpZFVVkwTp1R1gOYHXsBlONXU1W6jVC8bHpJZvY/+79xLpiPPzfHmbkiRHRAmbpohwhFC/WiBULlVAI0zOiGeYTePGuOF2Xd5E/mW9+vXzXx0pZxDNxjLhB4AWUTpeIdcXwqh4vfOcFxp4dw7M9FFVB1USbWWpzas34S5crTs+aiHCq2JKaXolgyVkaQRAs6WM5QtZxHB599FFuu+226QOpKrfddhsPPfTQgo/7kz/5E7q7u/lP/+k/nfU1bNumWCzO+lhrhEHIN/7jN1p9DIlEInnR06iLdUoOiZ6E8JPOFJqrcXXsXIWsihg5afN8bir7Nt4VJ/tslsf+f49RGi4xeXwSRVdQVVV4ZBVQNVV86Cqe4xE4AdH2KJ2Xdc56ypkCbyZG3CCaiRLtiKKZGqm+FOn+9LToVUSVrhExOP3oabKHs/iOj2ZporUsCLALNoMPDlLNVWddwm8VDXFaGCw0xX6DhjjN7M40xWkjESGWiYkEhKkq4Xqh3rKaXsk05+yZXQlyuRy+78/JrO3p6Wkulp3JAw88wN/+7d/yxBNPLOk17rrrLj760Y+e71FXlfHnxjn98OlWH0MikUhe/ITg1T1CQpyKg1N1psXmmRPUVUBRFELCpQnagOnlLX/6YKqpYiUtkhuTRNojVMYqDD40yMCDA9TGa/iu32wfC/0QPaKL5wgCAifAiBtc8qpLaNvaNqsAwIybdF7WyciTI7Omj7olYr50SxeJCE6Ab/siFcLxqU3UUHWxWFfNVcU0VhcCuvEcfuhTz9fJHsrSd0Nfy/2li8V1FU8V5xWn8yUitLKmVzLNssRsrVbjvvvu43Wvex0A73//+7Ht6f8YNU3jYx/7WDN7dqUplUr85m/+Jn/zN39DJpNZ0mPe//73c+eddzb/XCwW6evrW5XznStP/ndpL5BIJJILRUPolU+XxVROByVUQGG6Rna1XlsJZ0eDnYUgCLBSFrZjC7GtiMlh4AeUR8tNQVgeERFcekTHiBvYRZvADgjcAE8Rl/sDL0BRFTZcu4G9v7OX3JHcnAKAaEcURVNmCbyQEAJR47vlhi1UxiqieKFko2oqZsIk1hmjMlJpeml9RzSZhYTTghooD5cpj5TXhL/0XMTpWqrplUyzLDH73//7f+fb3/52U8zee++9XHHFFc04rsOHD7Nx40Z+7/d+b0nPl8lk0DSN0dHRWbePjo6yYcOGOfd/4YUXOHHiBK9//eubtwWB+GlV13WOHDnCJZdcMusxlmVhWWvbkD16aPTsd5JIJBLJitJo9FJCBc3U8Gre2R90Pkw1iamGumQxqyiKSGKAZtFDqIoCBM3UsEuiijbwA8ykiRk38R2faHsUp+zgVlwCLxAiN2rQvaeb1372tQAc+MwBKtkKkXSESDRC4AUUThXQdI3kpiS18VpT4G1/1XZKwyUCL6Dryi7sSZvaRI16qU5yU5KOrR08/veP4zlCFKu6im/7Tc+sETcI3AC37pJ7LsfG6zYSBiGBF1A8VWyZMDwzrsspOZhJEyNqEAbhvGdZKzW9kmmWJWb/6Z/+if/8n//zrNu+9KUvsX37dgD+8R//kc9+9rNLFrOmabJ3717uu+++5oJZEATcd999vPOd75xz/127dvH000/Puu2DH/wgpVKJv/zLv1xzE9elcuInJ1p9BIlEIrk4mfKUBn6wumkyqhCxgR3gltyz33+K0AsJtDPOFkBgB9TzdcyE2fTGarpGLBOjmq02l7Q0S8OrenRc0kH3nm5u+cAtdO3u4oFPPMDksUkCN2Di6ASBF6DqKrHOGKqh0nNVD/vfvR+n4jRFZu5Ijkc//ygn7j9BbULYGQihOlalfKpM4AWEbohdtoUIVGhm/CqKgu/4+OM+qqIyHh/nO7/3HdFWFtXRLb1l1bCKquBUHJ76x6fIHc4RBiHRjihdu7tkTe06YVli9vnnn2fPnj3NP0ciEVR1eods3759vOMd71jWAe68807uuOMOrr/+evbt28fdd99NpVJpphu87W1vY9OmTdx1111EIhGuvPLKWY9va2sDmHP7esKdWPpfbBKJRCI5f1RDLEhpptiuCuxVNssGEDiLvMZCFbvhjCrdM5/SEYK28Rg9qhNpi6CbOpVcBbfqNhMLuvd0c+sHb6Vrdxf5E3lOHThFeVgIUCttoRkiqqw8UkbVVU4dOMWef7+Hnj2zd1q8ukeyN0mqL0X+WB7P9nCrLuPPjwvh7QWEfkikPUK8K47v+LhVF7tg47s+kXSE/pv7MeIGgz8dpDZRI9oRZfONmzFjZkuiu4782xF+/LEfUx4pN/2+VtqiMlpZEzFikrOzLDGbz+dneWSz2eyszwdBMOvzS+HXf/3XyWazfPjDH2ZkZIRrrrmG73znO82lsIGBgVmCWSKRSCSS88VIGNgFm9APsdos6m5d+GWnrACrwoy2MVVXCdwZLzTTdXBm4sFiE+MZT6FZGoqiYMQN0rE0vu1Ty9fQKzrX/871TUFWL9TFVNYLiHfHZy96dWmivvZYnnqhPn2ERqHCeJXe63sZ/OkgYRBipS1KQyXciosRN7BUC7toNxvC4hvi4u3ZPtFklF1v3EW8O87AAwMEXkDb9jZquRoTRyfov7n/gkd3jT07xo//5McUThZQTRW35hJ6oZg2J8o4FaflMWKSs7MsMbt582aeeeYZdu7cOe/nn3rqKTZv3rzsQ7zzne+c11YA8KMf/WjRx37xi19c9utJJBKJ5OLGLbvNatt6Xog2RRc5qs341eUK2yXGbinaVKLBQukJ52J3CMEpOk1RqSiKEGdll64ruui7cdqG55TE/SJtkXnbr/SIjl2wcUpO8/aZhQpO0aGaq2KmTCqjFQJP+HUDLyC1KUXFqFDPC/9p4AYkNiYwogab9m0i0ZOgnq9TzVWx0haqqmKlLLFQVrCJtEUuWDVsGIQ88cUnKJ4qEoQBQU1YLbDE5+ySzeQLkww+NChratc4yxp5vuY1r+HDH/4w9Xp9zudqtRof/ehHee1rX7tih5NIJBKJZDUI3KB5STz0wuavIDyUVsoi0h5B0abFnqKLOth5WUZ+bOiFhG64uFBexhBQMRRQwS7aFE4V8F2feqFO/lgeK22x7137hEibwkyaGHFDTCHnyVj1aqI4wUyazdtnFip4tidSEmoedtFu5tiGgUhq6NjRQaovRd+NffTu7eWmP7yJ7iu7m5mtnu0Ji4chLB6aqRF4AZ4tFt3MuIlX91Y9uqsh0BvvJ/AC7JIthHzZQUHBKTuMHxmfNaWWrD2WNZn9wAc+wD//8z+zc+dO3vnOd3LZZZcBcOTIEe699148z+MDH/jAqhxUIpFIJJIVJZz7qx7TMZMmvu0TOIGovbWFB2Ah7+qs51hJliiQjYjRLDBwSg6TxyYxogZdV3Sx71372Pm62VdTI+kI7dvbyR/PU81WxaLYVGasXbTRTI22bW1E0tMxmzMLFZyyQ22i1vTLNjJlVUNt2ieMmEHX5V1Uxioke5MYUaPZtqVbU2kHrt+M8VJ1Fd0SkuRCVcPaJRu37OI7vvhhJhTpBY0fYHxX3N6YMkvWLssSsz09PTz44IP87u/+Lu973/uaP9EpisKrXvUq/uqv/mpOAYJkcVY701AikUgkS8erikzWrS/fKi7dlx1US2Xy+UnyJ/KrXqrQZBn/NFhtFtG2KP239JM7lOOy113Gxus3ktyYxK255E/kZ0VepfvTbN6/Ga/u4bs+tfGayIzVVeIb4miGxuaXbp5VzdpozDpx/wkq2Yr4tysUlgkUMW3VQx3f8/GqHoneBIouLAudl3XOqoK10haxTIzycBk1o2IXbRK9Cay0NW817Mxih5WM77KSFkbcwPfEDy4zn1PVVFDFpDoMwlkVv5K1x7IbwLZt28Z3vvMdJiYmeP755wG49NJL6ejoWPHDXQzkT+RbfQSJRCKRzMAtuww8MMCWW7aw4doNFE8X0SM6iQ0J6qU6XmlGHu1y6mlXiVquhqIo2EWb1OYU3Vd1M/DAwKwyhJmRVzPbr6rZKu3b2oWP1w+xCzaxrrntV4qqsPOXdnL4G4epjlWJb4hTzVbxHE9U1xoaqFAcKArhuzNDaahE73W9tG1tm9O21bmjk2q2Sv5YnmhHlI4dHdhFe077VvZQdk6xw0rFd6X70+gxXVg+QoQ4V6ensoTCAqFZ2pyKX8na4pzrbDs6Oti3b99KnuWiJHc41+ojSCQSieQM3JoQL2EQ4hQdwiAk1hnDt308xZtrUWghvutTHa9y9N+O0v+yfg7+r4PUxmuk+9LCG1tx50Rendl+5ZW8ZvvVpn2bCLxgzkTXjJvEN8QJggCn6KCbOkbMwKsKca9owrub3pKmkq3MEqVzXq/u0batjURvAj2iU5+o40W8We1b2UNZDnzmANVcddH3shzOrO9VdbWZiauoSrM2WFHEbaqpEm2PzvIPS9Ye5yxmJStDJVtp9REkEolEcgaBGzBxbILxo+NopkbpdAlFVcSEbg0I2JkomoKiKLh1l8GfDrLh2g303dDXTCowEgZmwmTkiREeuvshXnvPa9FMbU41a3m0zNDDQzz5D0/OOwUdeXKE/PG8uPQehmiWRsfGDlHUMFYV3tKKg+/49N3YN6cSdr4q2NTm1LwNYM0osFyVrsu7mu/FSlnnHN915pQ38AJyh3NEOiLCO+v6aLrWLNJAA1VRSWxIzPIPS9YeUsy2mHhXvNVHkEgkEslMFDGZswsiLzXSHhHlCsra3HMI3IDQE+KyNlkj+2yWzks7iXfHyR3JMfTIELWJGoEbMPb0GLmDOW76o5vY+bqdzWrW7KEsh752aMEp6I7X7uDZf34Wu2gT64wR64jhu77I6nVDNu7biF/3qWQr3PxHN9N3Y9+Sq2Dni7yaGQU2X3zYcuO75pvyFk6KCltVVbHaxLKZV/MIwxBVVzGiBn7dp+vyrln+YcnaQ4rZFtO+vb3VR5BIJBLJGSiaQr1YbzZk4UN1orp4okErUEUBQ6M6VlEU6vk6J358AitlkX0mK3JgUyZmwhRRU8+N8/0/+j4AO1+386xT0LFnx3jknkcwEyYdl3RQHiljJs1myUI1WyV3OEesI0bfjX0LCtnlMDMKbD7MuElpqLSk+K6F3l+0I0qsM0a9MP19jneJEokwDHHKDrqls/P1O2VhwhpHVmu1mJEnR1p9BIlEIpHMJBRVsW7JbYpD3/HX5FRWURU0S0M3dQJveiN/4ugEQw8P4ZQcPNujPlnHLtkoqkJ8Q5x6vs4j9zxC4AWzpqAA9Xyd8mi5WSYRSUWYODpBpC1CZncGI2aI5a+68A5rlsbkC5PoEX3O4ti5MjMKbD7ssk3gBZSGSuRP5Bf93iw05bXSFrGuGJqpYcQNom1RwiDEsz1CP0SP6Ox47Q62vWLbeb8fyeoiJ7Mtpniq2OojSCQSiWQ+QhE5VcvWUDUVI25gO6sb5L9cVF1FVdVmhJSqqkJkgvD2amJaGzgBjuOgGirloTKqoZJ9Nsuph09hpS28uodbcxl5coRqrkrgiTasWCZGtCOK7/oomkK8K86m/ZvIHc6J1q4pgRxJRbj8Vy8/74SBBo0osEac10wRWhmrcPLHJ1ENlcf+9jGMqLFowsFCU15FUcjsylCfrFPJVmjb3ka0LUq9UKc6XiXdn2bvb++VU9l1gBSzLaY4JMWsRCKRrFkCxFRWD/EDf+Wet6GPznPYGwQBvusTeIHw9IYhCiJVoDGtnGmNCNwAp+I0xeHpR0+z65d24dkegz8dbF5u1wwN3/UpD5cpDZUgnH6eeFecWCaGXbDxbA/f9vFdnw1Xbzi/NzODmfFhjTgvM25SGCww8MAAhNB/Sz/p/vRZEw5mTnmt1OwihnhXnO493Yw+NYpX9ag4FfSIzpZbtsxZYJOsXaSYbSFhEHLo64dafQyJRCKRLEYoRCDnETWqmqIZqyleFVakgCF0QjxPTGJVXUxozZRoMPM8D+bR34oiIqhCP2TgpwO85HdfglfzqE3UaNvehqoKB6Ju6agZlYnnJtBMjeJQkeSmJKqqoiiKKDnIh0y8MMGGazaQ2pw6/zc0gzPjvIqnikw8P4ERNei/tZ9EdwI4e8LBYlPeMAxxqy6X/8rl7HnLHpyKc17FDKtV8CBZHClmW0hhoEBlWEZzSSQSyUWByrS4XMkmsQBUS0XTRfWuZmliKltn3smv53ioqopqCqF66uFT6FGdaEeUWq7WrLetF+qUh8tNv/D4kXFKp0r07u3FiBqMPDVC4WRBiLUQHvjEA+x+8+4VnWbOjPPKHs7y2BceI70lPScqa7GEg4WmvE7FaZY07P7l3ee9kL2aBQ+SxZFitoXUC/VmQLNEIpFIXgQooBpistnwsTYmofNNSVeK1KYURswgeyhLbaLWbLSaF1+cLbExQX2yztizY+iWzuYbNzNxdIJqrko1V6U2KbzCqb4UoR/Sfmk7+WN5Tt5/Eq/u4dU9VEPFSlmUhko88+VnGH1mlJd/5OXnLN4Wmmy2bW1rVu6aifkLDBZLODhzylsaKjVLIlbCTrAaBQ+SpSPFbAuxC/bai3mRSCQSybmhgh7RUXUh8JyKg2ZouDUX3/FXZ3ihAqHw9YKYUIZuOO3JXQBFVwi9EDTQYzp6RMeMmfTf3E89X+fUw6dAgeTGJL7t49ZcOrZ3sOHqDTz5P57ErbnEMjFiXTF0U29mzp7+2Wke/cKjvPrPXz1vGcJiNCabDUGuqGJB65r/5xq6r+he1PsK4FQc9IiOlZz7OZi/tGElbACrUfAgWR5SzLaQeqG+5ppkJBKJRLJ8jIQhxKoCqY0p9JiONyAC+H3bF37Z1WJKdDplh2hblGquuvi/LVOhnPV8nfSWNFtu2kJ5qDzLU+rVPWKZGAB20SbRm8BKW9Tz9WYLWiwTw4iIhIBG5mzpdInnv/M8iqZQHasu+XJ7Y7I5eWwSp+xgF8Vy2ehTo5y8/yS3fvhWLnvNZYt6X4univRe17towcF8pQ3ny0oXPEiWj8yZbSHZg9lWH0EikUgk58vUv6R6REdB1MqquliSckrOdAbqagzlQlHw0Fgui22IoZrq4q8ViGSC0A/pva6X9u3t7HrTLmKZGNmDWarj1aZPtpqtYsRE9JWiKFTHq3i2J5bNzriyqCgKelSneKrIqQOniGVidO7sJJaJMfz4MAc+c4Dsobn/7jUmm5MvTFIcKlIeKaPqokY20ZugdLrEjz/2Y7KHsrPO2Sg7qBfqZA9miWViK5ZzuxyWUvDg1b0lFTxIzg0pZltI4XSh1UeQSCQSyfmiICahgbh8X8/XqU3WhLVgKjJrNQVWrDMmcmENlfLp8tnPiphkRjoiXH3H1Siq0vSU9l7bi1tx8aoeTskh0Ztg0/5Nzep1BbHspaiKaB6bQRiGVMerBG5AJBURfmFVaV5ur+aqHP7G4TkFB4WBAqcePkXuSI7iYBG7aFM6XaI4WCT0Q5KbkpRHyjzx358gszPTPGdtvMb4c+PUxmv0XtfbMl/q2QoeFrM/hEFI/kSe0adHz1r+IFkYaTNoIZXTMslAIpFI1j0BhFP/86oegRcQuEFzOhuG4bTgXWE0S6P7qm7Gj4xTz9dFZFbKml4CazBVd9u4TdVVLr39Ura/YnvzLg1Paf5Enofvfpjx58fZeP3GZlQXQKQjgqqJCDDVnC1ma5M1arkaiqIw/tx4MykgsytDvCu+4OX2kSdHGHlyhNpkDTNuopkaoS/qZH3bJ9GbQLf05mNXy/t6rpwt+msh+4NMP1g55GS2hTQ2XiUSiUSyflFUBU3XmoJR0RTMpElyYxLVEJfjQ2/llaxqqmy4dgOqqlKfrKOgkO5LE++Oi6npmf/EqGJybMQN4t1xdv7SzjkCUFEV2re3c/3vXk/bljZyh3KzLueXT5dJ96cxogal0yVqEzXcqkt1skrhRIHQD7HaLBIbEhgxg/JwmaEDQ1SylXkvt4dByMADA/iOj6ZrTSEbBiGaKYobKmOVZtxY47EN72vPnh7atra1dLGqEf21HPtDwyM8/Pjwku0YkoWRk9kW4vurmNMikUgkkgtC6IfYhSmBpoOqqLh1l3AyxHO9lZ/IapDoTXDFr17BJa++hKe/9LRoKvN9CoMFNFNDt3RCI8StuyISLBSe1kgqQqo/RbovvWhj14JRVnt72frKrfz8r35O4WSBsl8mJGzaD4y4QbIniaqpqJqK1qVRzVbJHc7Rvad7zuX2wkCB8kiZ5KYk40fGqU3UxKX2kKY9w6t7xLvjRDuiCyYVtJrlRH/J9IOVR4rZFvLct59r9REkEolEspJ4EBDg5B0cnNV5DQW8iqifPfa9Y9TGa3iOsDd4da95H9VQMeOmEJa6ysaXbKT9knZKp0ts3Ltx0a1/mD/Kyqk43P+x+/HqnpiW1sXU2fd8rJRFanMK3/VFra6iNG0P1WyV8efG2XLLllmva5dsfNunfXs7uUM5UfoQ0VA0RQh02xc1vX5I1+VdZz1zK1mq/UGmH6w8Usy2iHq+TlCRhQkSiUQiWSaByIYdf25cpCWE4XSjWMNaEELgBPj4RDdGMeMmiZ4E5eEy8a44O9+wc0me05lRVoEX8K3f/haDPx1Et3TatrehhGLhrXS61MzRNWIG1Wy12SQWBiG1iZrwg05dbm+UIxSHigRuQHm0TLQjSj1fx3d8FFUR9g1TI/ACQkJ2vmGuLWKtsZTor6WkHyxU/iCZHylmW8Q3/9M3W30EiUQikaxHAlG645bn2Z4PAG0qbUBT0aIa9Yk6VtzCd316r+ule083R755ZFmLR9lDWR7728c4/PXDBG6AHtMJ/IBYJiZEaKGOb/tURitsf9V2SqdLVHNV7JJNGITEumJc99vX0bW7a9bik1tzyT0nLsun+lPEe+JURiq4NZcgEK1p8Z446f40Znz+5q/1xvmWP0jmIsVsixg8MNjqI0gkEolknTKvkG3gQ6iG+KGPoRoYMYOXvOMlXPoLl+JUHB6595Fl1a42lpVGnxkl8AOslIWiKtNpAxvFslfgBjhVMSnuv7lfCO66S3GgSP/N/Wx/xfZ5a199x6dwokBxoEh6S5q2bW2iOKFgYyZMNt+wmfpkfU1NKheq3V0K55p+IFkYKWZbRGVExnJJJBKJZJWYsh3YRRvf8Rn46QD9t/Rz5JtHlrV4NHNZqa2/jbGnxoQfV1cxNAO36lIbrxHLxEQ+bd3DrbiiUEGB2niN9JY0u960C2Dexaf2be3kNuWojlepjFZEZq6u0ratjcyuDJqp4dW8NTOpPN9IrUb6QWGwQPZgltTmFGbcxKk4zTizVpQ/rGekmG0VMshAIpFIJKuMogt/6sn7T4ocWlWh45KOJS8ezVxWCvwAI2rg1bxmhq5u6bhVF0UV7V+KpqAgcmbP3ObPn8jPu/hkpS1SfSmCQIjY3mt7iWViWGkhXrMHs2tmUjnfZPlsk+35WE76geTsSDHbAur5equPIJFIJJKLgMAJUCMqiq6QO5RDj+p07+me977zLR7NXFZSVIX01jTjR8ZxKg5GRNwWeAGVbAVVU9n167t46btfilNx5lx+X2jxSVEUMrsy1CfrVLIVUMBMmNhFe01NKlc6UmutlT+sZ6SYbQFf/Y2vtvoIEolEIrkYCEUKgVcVItIu2JSHy6T75k4551s8OnNZaePejbhll8pYRWTpBiGhH6IZGr3X9nL971xP+/b2eY+y2OJTvCtO955uRp8axa248052W81qRGotJf1AcnakmG0Bx757rNVHkEgkEsm50tAxq1BPu6KoNLNe7ZKNHtfRLI3CYIHU5tSSFo/OXFaKd8XZ8rIt5A7lKA2LBrBYb4w9/34Pu39597yis7EsVS/UiffEmTw+SfcV3XNe3626XP4rl7PnLXvmney2GhmptXaRYlYikUgkkmWgaMp0S9WFZipHVlEVkS+7wP6FoinNcyqaQuAGhE5I2842Et2JJS8ezbesFG2P0n1VN1pEo2dPD9f99nVsf8X2eUXnmctSnu1RHinjlBy6Lu+a8/q7f3n3gpPdViMjtdYuUsxKJBKJRLIMLqiQVaY+ghm/gsiSVRSRGjAPoS8u/zfEbxAEoMG2V2xj5y/tbObMLmXxKLMzw+437+a5bz1H4WQBRVMwogZbbtmyqAVgoWUpr+5Rn6wzeWwS3dLP+vrnE4O1VJbyGjJSa+0ixaxEIpFILnoUQyF0z65QFU1B1VV81199QauITX/f9vFsb9brNc+qI6azC50loJk+0HNlTzM+qmt315IE4pkFBwDJjUl2vn4n216xbUFRudiy1OaXbib7bJb27e3seeseIunIkl7/XGKwlsJSX0NGaq1dpJiVSCQSyUWPqqoocQWv4i16vzAMCbxgrnhUWDlx23iuEJySI3JdDZXAnqcCffHjCkJo397ObZ+8rSnOFlo8CryAwQcHGXt2jHq+ztjTY/iOT7p/erJaGCxw8H8dBEQ713xi+KzLUn0pyiNlIukIbVvbCIOQ/In8LHGdO5JbkRisxVhu1JaM1FqbSDErkUgkkoseVVdBBT2m4zu+uEQ/nzgNIJzvEyslZNUpT+6UfaBRPhAG5/ACDVGsQPee7rMKrSP/doQHPv4A2cNZvJpH4AeoqkrHjg6MmIFRM9AtnVgmxsBPBjh14BQdl3ZgRI05k0y7ZOPWXHzXpzxaRrd0rLTVFLYzl6Xmm4x2XtZJNVddsRis+TjXqC0ZqbX2kGJWIpFIJBc9Rswg0h4htTlFZleGwYcGKQ+X8X2fevbCZYMrmoKqqaAJIRsEQXNKezZUU21GcamGiqqpYqLrBlTGKotGRh35tyN8973fpTxSRjVUzKSJU3TwPZ/cwRz5E3kSPQkUTdTYqrqKGTdJbEigGdqcSWZ5tMzE8xOMPTOGogprRiwTI7MrQ7wr3lyWKo+WOfS1Q3Mmoyd/epLxw+N07+nGLtizhPC5xmCdyflEbclIrbWFFLMXmMqYrLGVSCSStUYtX8OtulRzVcrDZdyqS6Inwfhz4xfuEAqYMRMjZlAv1Jc2jZ1hbwiDED2iC6GZNNEMjcALcBUXVVMXjIwKvIADf3mAylgFLaJhxk0Cd9rSEIYhXt3Dd31CO8QpOegxvfn8sc7YrElmGIQc/F8HRYKCHxLLxAi8gPJwGbtgs3HfRqrZKr3X9jL08NCcyahne9TH61RGK5wqn6JwokCsa1oIw8rEYMmorRcPaqsPcLHxVzf+VauPIJFIJJIzCN0Qt+ZiF2zGnxunMFhg7NkxvNpSTKnnh6IpqKaKZmkkNojpp6JOTWhVpnNt5z349OdDX/h5NVNDj4hqWbfqEklHSG5KLhgZderhU4wfGUfVVdHqpSigCJHbSFEIg5B6vo5X8zBTJr7j45QdNFMT72Fqkpk9mOWJLz5BbbzGllu3YKUsauM1CCHaGaVeqDPw4wFinTE27dvE+HPjsyajlWyFoQND1CZr6JZOGISomkp5uMzQgSHREMbZY7AaHtzRp0fJn8jP+4PBzKit+ZBRW+sHOZm9wFRfqLb6CBKJRCKZjzP8sOfkUz0HQj8kDEI0S6M2ISbERsLAKTnChxmyYASXeILpX8MgRI/q+LaPW3VRTZXU5hRdl3ctGBlVHi2LtARVXD63Szb1Qn06w3bq+d2KCzHhK1bmUdhm3GT8uXHq+TqdOzqxUhab9m8idzhHNVclKAWourA+XP4rlxPvic+ajIZhKFITqi6J3gSBG1CbqIEGsa4Y1WyV3OEc0c7oojFYS00nkFFbLx6kmJVIJBKJpNWE4Du+EJFALBHDLblougYKC0+IG/pLBVVRURRFiGBdaXqAe67qWTQyKtGTQLd06oU6lVwFvzZ/E0Poi5YuRVEwYgZ6XCzLNXAqQnyHQdgUqPGuOLFMDLtg49memLKOlpspCDNLCOyCTTVXxUpbqKqKlbawSzZ2wUbTNcykSel0idM/P03blrZ539NS0glmLm9t2reJwoCM2lrvSDErkUgkEkmrmSpECNwAFKiOVvE9nzAI55/KTpUpqIawJxgRg0t/8VI0UxOWAU0luSlJ1+VdZ42M2vzSzaQ2pygNlwi9xafRYRDiez7JriSqoqJbQkY0Jpldu7soDZdmtWQpikKkLQJAvVDHiBrNBIDOyzoZeHCAtv42nLJD4AZohiYi0NyAzh2dGDGD6ngV3/Hxqh6dOzq5/v+9fs57Wko6waNfeJRYZ4zx58abU9toR5TUphS18ZqM2lqnSDErkUgkEkmLafhkmxaBijttH5hvMKiAZmpEO6Popg4K9N3Yx+b9m3FKDmbSXLSMYNZTqQodl3Yw/PgwvrdAP27jHFNWhNpYjfZL2jHiYlmtMcm8+o6rOfLNI0u6dJ87IuwHk89PMvbUGJql4VQcwjBsTn979/Y2J7vV8SpuxeWl73npvJW3Z0snMKIGR799lPZL2+na1TUrNzfaGeWqt11Foiex4lFbF6LB7GJHilmJRCKRSFqMoigiX9YLZ2fcNups5xmY6paOGTcx4gZezeOF77zA8e8fn+URXYpoKgwUAOi+spvhnw8vfudQCO9YV4xYJsbE0Yk5k0xFVc7akjWzEGHzDZspDBQoDZfwah7FcpGuK7rYeP3GZnqBlbYoDhXZ+JKNC0ZiLZZOEIYhhcECbtWlrb+tOTWeObU9/bPT3PxHN6+o0LwQDWYSKWYlEolEIlkdNCFSz3bpHkRygIJCgPhVMRTxZ3+e1i+EoNSjOgQi8jHaFiW9JY2ZMBf1iM6cDDYmhqcfPU11vEqqL8Xw48Ni8WtmikKISDVA/Bppj/Dq//pqMpdl5p02nq0lK7MzwwOfeGCWHaBtaxt2waY4XGTooSHciisycr1gyR7WMz24M7ELNuWRMlZK3GfW13KFcmvPZLntYpJzR4pZiUQikUhWA3+BtrD5CEU8mKIpKKaCioqiK1BnrqCdmtS6dRen5KAaKpe9/jIiaeFLPZtHNLMrQ/dV3Yw9NdZMGhh7Zgw9qqNqqihqUEDVxEJZGIQEypTI1hQue+1lXHLbJYtOMBdrycqfyM+xAzR8tZG2CEbEYPSpUYoDRVRdXbKHdbF0Arfu4pQdOnZ0YKXnRm2tdKbsubaLSc4NKWYvIBcq5kUikUgk65NQCQkcISZxmT3VnaF5FEUR9wOi7VEMa/al9YZH9PA3DpPcnCRzWYaO/g68qseJ+0/w1D89RWpzisSGBG7Vxa25VMYq4t8pBfAhCAMxoW3YaDWItEXY9YZdsya7C3lBF2rJOltZQbovjVt1ufY/XUtqU2rJPlNFVdj1pl3zWxwGihhRg7a+tjl+Wlj5TNnzaReTLB8pZi8gY8+MtfoIEolEIlnLeItMc6duVgzhWW1EVSmqInJiZ1AZq3DyJycpj5RFXmuuRqI3QWZXBt/1qY3XUFSF0ukSoR+S3JikOFTELtgiQ1abGsA0nlYFzdCIdkQZ+tkQnuM1J7vL9YIuZgcAISyNqEHXrq5lC72FLA79N/fTeVknxaFic8Gs+WVdhUxZ2S52YZFi9gLygw/+oNVHkEgkEsk6R1GVZqlA6IW4dRev7lEeLaNbOp7jcfz7xymdLkEoxKFne9TGa0y8MIFX8Qj8gImjE2iGhpkyhbibWu5q2Br0qKjGbdTjRjui9Ozp4eSPT/L0l54mtTlF9xXdy/aCrnZZwUIWh8bS2YXIlF2KYJftYiuHFLMXkNFDo60+gkQikUhWAp3pqeVyUZleqDoXQqiMVnBrLp7jUc1WOfp/jmLGTTRToz5Zp16oE/qiVUyP6qJMoeJQm6wBYKZMMaHUFVE3i0gMiHZEsQs2YRjiuz5G1CCxMUG8K07nzk40QyN7KEttvEa8J46ZFEJ4lhf064fRLR2n4ixoP1jQDrBCwnI+i8PZFtNWchlLtotdWNaEmP3sZz/Ln//5nzMyMsLVV1/NPffcw759++a979/8zd/wD//wDzzzzDMA7N27l49//OML3n8tURottfoIEolEIlkJzlXIIooOAjdYvqCd0kOBI2peQz8US1qagp0XTVmqrs7KqPUcj3AyRFEVfNdvenCdkgOBaB1DEZaCer7eXC7TIzqBE2AlLbb9u20EbkDuSI7S6ZKwNmgKuYM50pvTzczXhk/32a8+y+mfn24ub81nP7iQwnIm801tU5tTFE8VGX16dMVyYC+EYJdM03Ix+5WvfIU777yTz33uc+zfv5+7776b22+/nSNHjtDd3T3n/j/60Y94y1vewo033kgkEuGTn/wkr371q3n22WfZtGlTC97B0gkq5/OjuEQikUjWPerUUte5/HMww0rr1TwUVRFpA4poy2pU4s6y3HrMW4TQyLL1at7sJa+pMoYG1Ykq+RN5SkMl3KqLZmiohopu6jhlh9OPnsZMmsS74lSyFcaeGaOardKzp4f0lvSi9oPFEg9Wk5lT2+yhLD/91E9XJQe2VYL9YkQJw7ClK/b79+/nJS95Cffeey8AQRDQ19fHu971Lt73vved9fG+79Pe3s69997L2972trPev1gskk6nKRQKpFKp8z7/cvio8tEL+noSiUQiWVuopshOPS+bAczOgW08l8bSJ8YqQvSeoQAUXUHVVMIwRFVVQjUk1hHDSlrEumL4ts/k8UkUVXhrGy1jfTf1MfjTQQoDBYyowbZXbGtW2IZhSPZglt7rele8lOB8WCgHtjBYIJaJrVgO7Eo2gF1MbWLL0Wstncw6jsOjjz7K+9///uZtqqpy22238dBDDy3pOarVKq7r0tHRMe/nbdvGtqe3BYvF4vkdWiKRSCSSc6QRp3X+TzTPbcu1PswzylI1FRSambJhGGIXbOKZOIqioFkaRsygNl4j2hkl2hGlmqtSOlWikq2gKCJpYWaW61qMorqQObALRZQtF9kmtjBqK188l8vh+z49PT2zbu/p6WFkZGRJz/FHf/RHbNy4kdtuu23ez991112k0+nmR19f33mfWyKRSCSSdc0C12SDIEAzNSFGFVGZ67u+8NsGIb7to6hC1CqqSEAI3IDKWIX6ZB0zaZLZlZmTrWrGTby6t2aiqJaTA7sWaEyRhx8fJpaJ0bmzk1gmxvDjwyKh4VC21UdsKS0Vs+fLJz7xCb785S/z9a9/nUgkMu993v/+91MoFJofg4ODF/iUAt+Z61mSSCQSiaQlzDdsVMQUUY/oBH6AqqtkdmbQozpu3aU6XsWtubRtbWP7q7aLCtqSjVNx8F2fWCZGz5U9xLvic556rUVRLSUHdq2I7zOnyFbKQtXU5hS5mqty+BuHL+pippbaDDKZDJqmMTo6O7JqdHSUDRs2LPrYv/iLv+ATn/gE3//+97nqqqsWvJ9lWVhW6//Pc+jrh1p9BIlEIpFIBPPZFEJhg/DqHlbKwogZWG0WG6/fiKqppLekMSIGVtpCURQ6Lu1g+OfDdOzoYP+79vPMl59h5MmRC1JKcL6spxxY2SZ2dlo6mTVNk71793Lfffc1bwuCgPvuu48bbrhhwcd96lOf4mMf+xjf+c53uP766y/EUc+bkSeWZpuQSCQSiWRFOXMKqzJ7gayhBHRRmqBHdHRLRzM12ra0sf/d+2nb2ibyaBWRhFAv1MkdypHekub6//d6Oi7tYPebdxPLxMgezFIv1Am8gHqhTvZgds1FUTVyYAuDBc7cg2+I78zuzJoQ32thihwGIfkTeUafHiV/Ir/mpsAtj+a68847ueOOO7j++uvZt28fd999N5VKhbe//e0AvO1tb2PTpk3cddddAHzyk5/kwx/+MF/60pfYunVr01ubSCRIJBItex9nY+yQrLKVSCQSSQs4U3cEgCrybsMgFGJOEQvYiqJgF23MuMn227az97f30rW7i45LOs4aMbWeoqjWUw5sq6fI62HxrOVi9td//dfJZrN8+MMfZmRkhGuuuYbvfOc7zaWwgYEBVHV6gPzXf/3XOI7Dr/zKr8x6no985CP88R//8YU8+rI49oNjrT6CRCKRSC5mVNAsDb8udjhUXfzb6ts+oSLawmIdMVRD5cY/vJG9/5+9TTG31EzYVmXHngvrRXy3sk1sofiypVYXXyhanjN7oWlVzqzMmJVIJBJJS1Cm8mMVFT2m49ZcAjcQpQtTiQTRTJT+W/qx4ha+6/OKj73iovFfrofs1pmicr4p8mqIyjAIeeATDywoolc7O3jd5MxKJBKJRCJZYRSaflhVU9HjOomeBOWRMoqiNMsQUMCIGsS6Ymx/1XbiXfGmQFkLXtELxUrlwK4mrZgir6fFMylmJRKJRCJ5MTC11KVqqig88EJUXSWSjhDvihN4QbPkoJqrEjgB6a1p+l7ah27pa3JRSzLNhbZwLGXxrDRUWhPxZVLMSiQSiUSyXlGmva+BG0xbCjQV3/VRTZFHapdsVFWl+4purJTF5LFJJl+YpH1bO7WJ2qJTvvVwGf5i4UJOkVu9eLYcpJi9AATeCtUXSiQSiUTSQBUNXdGOKE7FwS7aIrlABUJQTRXf9pl8YZLQDzHiBqcfPU0sE0MzNK76D1dx5W9ciVNxmiIVIH8i3xSuTsXhyDePrOlNdsnq0MrFs+UixewFYPDB1rSOSSQSieQC0PCoXoi5hUYzasuIG8S74/Ts6cEu2+BDvVinNFRCMzU0S6MwUMCv+8J6oCgEXsDEcxNYaYvuq7pp397efOozI5g826M8XCbSHqH7iu41u8kuWR3WU3zZuq6zXS88+81nW30EiUQikawmqyxkFV1Bi2hYCYtoRxQ9ohP6IW7VRVEUtr9iO794zy+y5eYtxDpjwlqQt9F0DTNuokU03KpLZbRCqi9FalOKsafHmuH3jW354ceHiWVidFzWQS1Xo3S6RDVXxbM9WaF6EdJYPOu9tpfaeI3x58apjdfova53Tf0wIyezF4CfffpnrT6CRCKRSFaL1dRzCugx4UtsLnb5IWEglrsuvf1SXvahl9G2tY3CQIHaRI3tr9qOXbA5/oPjKLqCb/u4VZfADwjKAaWREoqqcOrhUxQGCqT70xz++mGquWrzcnI9X8cu2yQ3J7ELNsOPD7Phqg3CI5m21tQmu2R1WQ/ZwVLMSiQSiURyniiqsiJTStVQCcOQ0BPPpWgKRtQg8AJUTXyuIUzbL2nnxj+4sWkVaGyfmwmT8nAZu2ATEuI7PiigGRqBG+AUHUqUKI+UGXlStGieGcHk2R6BFxB6IW7ZpTxSppqtYsQMYpkYnTs6V71CVbJ2WOvxZVLMSiQSiURynqzI5XZNLNY0fo8vnlc1VBRVwa25oq2LkNTmFFe/7WrMuEkYhCiq0tw+d8oOhYECQRAIYTw1xSWcFsuBJ5IPBn46QNvWtjkRTLqlE3gBhcECoR+iKOL5NUujPCyEbdu2tjWxyS6RSDErkUgkEslaIGTOMpmiKQROgGqq4hJ/yiLaGSW1McXAjwc4/cjpZrpAZmeGzK4MJ39ykup4FUVVcIoOiqrguz4KCqquouoqdtGm49IOysNlnJIzJ4LJTJkEXoBX8zASBqEfopkauqWjZlTyx/IkehOkNqdkdJek5UgxK5FIJBLJWiCYPeFVTZV4T5x0f5pIOsKmfZsYf24c3/ZJ96fnTRfovqqbp//n0xROFvA9v/mciqagKAphGGIXbHRLp2N7B77tYybNORFMTtFB1VX0qI5bdrHSFqqhCmtB0W4uoR3/0XFOP3JaRndJWooUs6uM7/itPoJEIpFIVhOFVVkCU3VhL+jc0Um9WGfwwUGspEXXFUIk2gUbz/ZIbkxSOlXiwb94ELtoo0U0IV6DKR9vOCVoDTGZDQMxZTWSBqEXEklH5kQwuVWXMBTZtKquYsQMahM1VF0l0ZugY0cHhRMFHvvCY4RhSLpvfnEtBa3kQiDF7CrzxBefaPURJBKJRLIYKucXrbVKaQZe1aN0qsTxHxwnlolRGatwyasvoZqrkjucE5W0XiDsAHWPer6OETWw2oRVQLd0QjNsFvdohoaZNEXurK5SGi6x9datTVvA/nfvb+bMVserhF5IsjfJhqs3oJkanu2hWyLNoF6oUx4tgwqbXrKpuTjWiO7KHsxy+BuHyezMSMuBZNWRYnaV+d6Hv9fqI0gkEolkMRqJ6+chaFVLJbBXPmw2DENq4zUCL8DO25SGRO6rWxWX/gNXLGk5ZQff8Ul0J9BNHQUR4aXqKmiIWC43wK/5zSWwSDIyK/R+ZgRTvVDnqX98ivzxPLGu2Jz2p4nnJgCEWFVmi1VFUWR0l+SCIsXsKmOPytgSiUQiWZPM0GBW2sIpOOecShA4q9OaoGhiectzPMIwZPTpUSKpCGbKxHd9KqMVwkDYAXzHx625RDoi6HEd3/FRFAXd0PFqHoEbECohRsIgko5w3W9fN8cGMDOCSTM1DnzmwNz2p8EiijIdGRaG4RxBa8ZNSkMlGd0luSBIMSuRSCSSi5OGbvXAnrRnidtzfq4VJvSF19Wrepgpk9pEjcAPqE5UCdwAt+qiGiqqqqIZGm7dBYSYrHt1VF0ltSlF4Ae4FZeN+zfi5B36b+5n+yu2L/rajfanhvWgNFTCsz28ukfohxSHitQmayQ3JsnsyhDvijcf61REQsJSo7tkIoLkfJBiViKRSCQSWN0mr3MlEB+qqZLckKQ2XsMpOVhJS8R2BQGBHYja2oTZFJqxTAyv7uFWXOGrdQMSGxKETkh6S5pdb9q1JLE403ow8uQIz/7zs6iGSrovTeAHlIZKlE6XsAs2m/ZvIt4VJwxDiqeK9F7XS7o/fdbXyB7KNgWzW3MJ/ZBUX4qdr9/Jtldsk6JWclakmJVIJBKJZA2jmirxDXF8z28mCzQ8sqEnChOa5QiGSr1QJ9YZI94Vp+SVqE3U0CM6sUyM3r297HqjiM1a6jRUURXS/Wme/tLT+I5P9xXdKIpC1+4uIa7LDtValeyzWdRrVEpDJWKZ2Cw/7kJkD2U58JkDVHOiXayaq1IeKTP0syGe/z/Ps+M1O9j7O3tlKoJkUaSYlUgkEolkraKAlbCIZWIUB4tE26PYFRtU0KPCFxv4AUEQYBdt2i9pJ9mbpJKrUJ+sk9qcYttt29hy8xY2XL2hKVhnTkOXkg9bGCjMqrytZCvkjuTwbA+n7ODZIk1BNVS2vWJbUzAvRhiEHP76Yaq5KrGuGKcfOY1bdYm0RUR6w2iFY/cdw627vPQ9L5WCVrIgUsxKJBKJRLISnG/E1wI4NQev5qEZGqEe4ueEgAWENWLKHhEqIb7jk96SRrM0unZ3sfe39s65VD9zGrrUfFi7ZDcrbyvZCkMHhnCrLtGOKPHuOHbJpjxSRjM1dr5h55KEZ0MgpzanGH1qFLfqzkpOiHZEcasuhYGCjPmSLIp69rtIzhVZmCCRSCQXESsoZBVVQdEVVFPFsAxQhagtDhYJ3KDppZ3l8w0hfyLP8995njAIueo3r2L7bdtnCcCZ09Cuy7uwUhaqpjbzYau5Koe/cbiZ6hAGIfkTeYpDRREPVrKFt3VKeOqWjqqpGBGDeHccQjjyrSNLSoVoCOTAC6jmqlhpa1YqgmZqBH5ArDPWjPlaDo2zjz49Sv5E/pyTKiRrHzmZXUUOf/Nwq48gkUgkknWEaqropo6RNNBMjWhbFNVSGT88jlNx4GwzkgDcqotTcjj67aN0XNLRnJKGQcjgg4MMPjQohOcZnJkP69bcWYtZk8cnGXtmDBQxNW0IzzAMsYu2aAa7rGPJ+bJW0kKP6NTzdQIvQDO0WZ/3HeERjqQjVMYqy4r5Wq6NQrK+kWJ2FRl7ZqzVR5BIJBLJOiJwAlxc/EkfI2aIZq/J+rJybJ2yw+jTowAc/sZhOnd0cuJHJzjyr0fIPpMldyRHpCNC/kR+TqRWIx925MkRnv/O81RzVVKbU1iehW/7DP1siHqhjmZqaIaG7/jYRRsjZpDZlcFKWJRPl5ckPNP9aTK7Mgw8MNDM09UtIUtmCmRFV5YV83UuNgrJ+kaK2VXkwS882OojSCQSiWSdETohPj6+PTWGXebVcUVRcGsuuaM5tP+rMX50nMEHBnFrLpql4bs+gRtQHi43I7VimRh2waY6XsV3fU7+5CTVXJV4V5zRp0apZqu4NRdFE81ihVMF0TBmqCR6E01RXC/Ulyw8FVVh15t2URgoUBgoUM1VSWxI4Ds+tYkamqmR3JikdKpE796lxXydaaNYTzW7Mmv33JFidhXxRrxWH0EikUgk65XzsHgqKDhFh+HHxDRSVVXatrYRuAFO0aE8XCbZl6Q2UWPwwUEibRFq4zVqEzWstEX+eJ62LW0MPTJEbbKG7/h4tkfoiUN5FY9YV4zea3ubXtfl5svCVDHDe/ajR3SO/u+jjB8dF0URmpjGnvzxSRIbElz9/1y9JGF3ZurCrK/JGq7ZlbaI80OKWYlEIpFIXiwoUx8hBF6AW3MhhGhnFFVTUTWVeHeciRcmmDw6iWqoFE8VMWIGVtoi3h0ntTnF6cdOUxmriGIGLyDwAnRLR4mKxbT6RJ2RJ0ZI96cxEyZ2xaZ4qrjkfNmZdO3u4vZP307Xni4O3H2A2kQNI2agRTQMy0DVVJ75n8/Qvq2d7iu6F32umakL87EWa3alLeL8kWkGEolEIpG8WAjF5eqQEAKRCACg6ipe3aOSq1AZq4jbVfA9nzAIhfXAC+jc1Un79nYhUEs2dlGIQ9WYlgu6qWMmTAhh+NFhxo+MUxuv0Xtd73kJr+polc6dnVz+K5fTu7eXSDKC7/jU83UGHhjgu3d+l7FnF99FaSyVuRV33s8vt2Z3tVluuoRkfuRkViKRSCSSFxMBYlSlCK9oI7LLd3ycskPgBmiWhqqpoIAaUUlvSRM4AZXRCp2XdhJJRyicLOA7PpqpCf+ugkgcUMBqs9AMjURvgmv/07VkdmXOy+PZsAe09bfh2R6Tz0/iVl2stHgd3dLJHc7xwF0PcMt/uWVBwdxYKht+fHiWZxY4JxvEarNebRFrDTmZlUgkEonkRYZqqGiGiPbybA+7YON7Yqks8APciotbdvFqHmbMJJKOYKUsqrkqdtEm3hMn8ESebRgIDysKuDUX3xapA3pEfCQ3JWnb2nZey0oNe4Ae0+fk2Cqqgpk0MeIG5bHyopPKxlJZLBMjezBLvSBiv+qFOtmD2Vk2iLWQQ7sUW4RX99aULWItIiezEolEIpG8mFCFCDKiBp7joUU0KIM9ac9ZKguDUDSMVT30qN4UV+XRshB8hASO8MyqmopmaSiaQn2yTseODqId0RW5ZN+wB5SHy/MWKPiOj2ZopPvSZ51Udu3uYv+79zcXqkpDJfSITu91vc2a3eyhLIe+dojhx4axyzaKotC5o5Odb9zJ9ldsv2ApAjNtEVZq7tdxrdki1ipSzK4S0t8ikUgkklagaArpvjS73ryLJ/72CarjVdzy/B5SQvCqwksb746j6iqVsQqTz08KG4IBISGqphKGIWEQoqoqgR+gaApdl3eR2pwifyJPvVDHKTmYSTHpXY7toGEPOP6j48IGMaNAYWbmbGJDgomjE2edVHbt7iKzMzNv1FX2UJYfffRHZJ/J4tZc7JKNb/uceugUh79xmK3/bivX3HHNnBrg1WC92SLWKlLMrhKjT422+ggSiUQiuQhJ9ad40/94ExPPT2CX7QWXoQAIxdSzPFrGsz3S/WkmXpjArbmYSRMzalLJVgjcAEUVyQaqrqJpGvHuOIqq8PU7vk7+RJ5KtoJXFZfMO3d20vfSviVHSzXsAWPPjjF+ZBzd0jGT5pxSBrfqLivH9szpbRiEPPr5Rzn9yGkCLxCtaoGwZbgVl/JomcNfP8zQgSF2vGYHe39n77IX2paTF9vM2h0skD2YJbU5hRk3cSrOOadDXIxIMbtK/P2b/77VR5BIJBLJekMHzjOifOM1GwF48NMPUp+sLymv1q/52Njk/Ty+LWpkVUXFrbkiyWDqORRN5MlqlkbuUI5j//cYXt0j8EVDmR4RVgW7YFMbry0rWqprdxe3fOAWvvt73yV3JIdru80ls8yuTNMHez6TyvyJPM9/93nq+Tqe7QlfsEJzaU7VVIIwwHM8jt13DLfu8tL3vHTR888Ur+XRMkMPDzH+3PiS82KXYouQLI4Us6uEc8xp9REkEolEsp5YgeGbkTCo5qr88EM/ZPzw+NKKF0JAgw3XbSCSjjB0YAi/JpIPrLRFJBIh8AK8moeiKniOh1txsQs2YRgShEHzdQJHJCW4VZfCiQJG3FhW41b3Fd3c/t9u54G7HqA8VibdlyaxIYFbdecscJ0Lx75/jOKporicH4roMt8RS3EqKoqhTGfqKgqFgcKi559ZdlAZqzB5bBLN1Ni4dyOdOzuXnBe7mC1CcnZkmoFEIpFIJGuBkPObyqqQ2JCgNFyiNFoSU0ft7A8DwBdTy9pETWTUTolT3/ZFba2mohoqdtnGq3piOhvRIAQlUFB1FUUXCQFe1cNIGNhlMZ3NHsxSGCgs+W10X9HNLf/lFra9fBuBGzBxdGJFcmzDIGTgwQFCf+rsM25veIIDV0yYNUMj8ANinbHmwtmZNMoOhh8fJtopUiMavuKxZ8dEm9oy8mIbtoiePT3nnQ5xsSEnsxKJRCKRXCg0IVoIIPRXflE48AP8qk9iY0JMGzWVkLBZQ7sY1fEqfs3HrQhrQUOgOhWnOb0MvAB8UZfbiPlqtI6pikpAIIoY/BBVV7GLNrWJ2rKjpVZjUlkYKGAXbIy40czNbYpLRbynwBdTWVUX4jaSjlAZq8w5/5llB3ZBvM9YJoZmalSzVXKHc8QyMZkXewGQYlYikUgkktVAE81bRtTAKTlCMKliihl4wcqL2QCquSqKolAcLIIvblY1FT/whS90IRQIvRC37or6Wj8gDEMM18D3xBPphg4WOGVHZNY6vpjgnqkvp6p0VU28T0VVzilaar4FrvPBLtmoukrbtjbGnxsnDEVLWhiGKKFCEIgvkJEw8B2fRG8CRVfmXTg7s+yg4b/VDA1FUaYzews2kbbImqzRfTEhbQYSiUQikawCqqaiqmJ5ykyZtG1rQzfFDKmxMAWsiFe2QaQtQrw7jm7poIppYxiEi7+GMrXYFYRNkd2wFgSBKE5o2A4adataRGsWDyiK+DUMp8V54AnvbOAHZHZn1kS0lJW0MKIG3bu7SW9OY0SmigqmxDdM//BhxAwyOzOUhkrznv/MsoPGNNd3hfDXTE34jG3hG5F5sauLFLMSiUQikaw0KkIEKiL2KXNZhh2/uIP2S9rp2dNDz1U9oqUroom0gClBeT7/KquGypZbtpDuTxOGIdHOKKquokf0Wbmts1CEgFNURYjTxrQ4BDNhYsQMIu0RYpkYqinSDYyEQWAHGAlDTHSnRGzgBYReiKIqaJZYrEr2JrnmjmvWhP+zkenqVB223LqFDddsILExgZWwUHQFRVEw4gbt29rpuqKLSray4MLZzLIDACttEcvEmktxviMSIXRLb+bFrhVR/2JE2gwkEolEIjlXFGYnBiigWRqaqaHqKmbCJN4Vp3dvL1bSIrEhgZWyKA2X0CwNPaoT+iFO2WnmuJ5L6Y5iKMQ3xLFSFpG2iKivtX20iEbgBCQ3Jalmq8LnGgjRqZpq8zI7wdR01p/2kKIKX68W02ZNZzdcs4Hs01kRnWVqTfHWsBzoETGlTPelufVDt9J9Rff5fY1XiJmZrpVshe6ruum6vItavsb4c+O4VZdkb5JIWwRCFo3Gmq/sILMrg12wqYxVCLyA1OYUIeGKpDBIFkeKWYlEIpFIzhSlS0GlOXnTDA0jJryxiq6gWzqR9gipzSkyuzLEu+LUC3Xi3XGuettVPP+d5xl7dqxZMmDEjOal+qUsazWPbSiomkqqL4URNcTrtkXYtH8TucNi4agyVsGv+8S747gVl3qhTqAGIp5Kh9Cdfr0wCJt1uOnNafIn8mIhTFexUmKCmdmZIdGTYPDBQWrjNYyYgW/4aKbIhE33p+m+vJur77h6zQjZBmdmujayYHe/aTc737ATM26ec9lBtD1K1+VdDD82TOiH6JZOfaIu82IvAFLMrhYxoNrqQ0gkEonkrExZARqTxcCfyk0Npj/fCNZXDbXph9QsjdSmFL17e7nqN6+iY3sHD//lw4w9PUbnzk6MqIGVtoSndEY16fZXbGfby7dRm6hx7HvH0CwNM24K0en4SzqyntDp2tVF25Y2ckdy+LZPLBPDSgtPZrwrTiwTo3iqSGWswtVvu5rOyzoZe3qMB//iQfInhUhVVAUjaqBFNMJA1MYqoULb9jZ2vG4Hx+87TmWkQqwrBiDEn6XTeVknnuMRy8S45FWXkOhOkNyYxK25az4jdaWSEhYqO9jz7/ewad8m4j3xNf+1eLEgxewq8a4n38U9O+5p9TEkEolEMh9TbU9aVMOIGMIfmjCa01W7IDbf7bJN4AQEboCVtNj2qm1Ux6uoqsquX9rF9tu2z8oEfcn/9yUc+MwBqrkqxmaD0A+xK/acalJFVbjpD2/Cq3qMPTOG7/gYMUO0ablBc2mr6WMNp88dy8S49PZLSfenscs2ucM5sWi1MyOmrTOwizZ9N/Zx+ZsvR1EVevb0kD+Z54XvvkBhqICdt5sFAgCKoqBFNfpu6EPTNHqv7WXowBB20Z5z6TzRnTiv3NdWslJJCbLsYG0gxewq0XFpB1pEw68v7adsiUQikSyBqZxWVVPF1n1ji35m7NSU37Pp85wxWUURgfiqIUoAdFPHSlvseO0Otr1yG0e/fZTJY5M4aQe7aEMIdbeOETPo2NGBqqpsvXXrgpeNl1NN2rW7i5d95GUc+pdDDD86jFNxMGMmVrtF/lie7MEsTsURof5THtQr33IliqowfmSc8efG0SM621+1ndJwiUq20pzyOhVnjoAG8bXb/cu7KZ4qokdF9WxtvCZEtBeQ7E2S6ktRzVXRI7q8dL4EVjpCTLJ8lHBmlsZFQLFYJJ1OUygUSKVSq/56fxr9UyloJRJJy9GimogNOrNhSgc9pqNbOoETiHB8L0DRFGKdMba9Yhsb925EURVKIyWGHx0mdyRHcaA4N7dUE4sx6S1pxp4ewyk7qJqKETNELFHKwkwKoRW44jK9b/tUs1W8uicikkJRK4omfJux7hh6RCexIUHXri62vnwriqZw7HvHOP3oaQoDBby6qFklpNngpOgKZsJk4/Ub2fSSTSQ3JSkOFhl9cpTiUBHN0jAsg1R/ip2v38m2V2xDUZVmPWn2UJbaRA1FVejc2cklr76EZG9yyZO3MAiXPK2b774Ak8cmOfnTk3hVj+4ruum7sU+E+c9z/9yR3BwfaGZ3ZkHBOd/77NrdxdV3XI2iKnOfa1dGXjqXXFCWo9ekmL0ATDw/wT3X3AOVC/JyEglaSmRAehUP3FafZopG5FAw/WclqhA64bQ/MZi63RCXOn3bF1MpVSXUQtRQRY/qmCmxpOEUHQghkoqQ6E2Q3Jwk8ALKp8v4vo+maDi2mLAFbtD0PCa6EvRc3UNlskJxoIhbcbESFvHuOKn+FHpUp3CyQOF4Ad/zSWwQ9w+cADNuEgQBR79zlHq2jh7XiWQiGKYh/IOvuITJFyYpjZbwfXH+2ngNVVXpv7mfa+64hspohYGfDlCbrBHvipPoTmC1WZz8yUmKg0UiHSIr1K/7WGmLS267hNOPnqZ4qohdsunc0YmqC4+nW3eJdkQJvIDRJ0apTlRRdAXDNNDjOltvEVPE0ukSuSM5SiMl8XVQVeI9cTK7RFxQ8VSReqGOU3IwkyaRdGRewdIQUtXxKgMPDJA7nKM2WSOzK8O2l2+j/+b+ZinAqYdPUR4tk+hJsGnfJkqnS00Bltqcar4fM24SBiHjz41TyVaId8XpvKwTRRXtU/OJp8Y5Zp7ZSlrieZ4fR0Gh87LOObWgSxGZyxGia4nlnnux+6/Xr4HkxYMUs4vQCjErkUgkEolEIlk6y9FrsjRBIpFIJBKJRLJukWJWIpFIJBKJRLJukWkGq0htosanOj/V6mNIJBLJ2sYEfCAExVLQYzqxTAxFUXDLrtjo90NUS0VBFBIQQkhI6IdEUhGsdgvP9igNlAjsAKvdYtNLN5HoTlAZrVCdrFLP10Xzla6imuK5FEVUyOpRsaCW2pTCjJkkNyVJdCfouKSDiRcmqGQreDWPaGeU5IZk02ucP5Hn+A+O88L3X6BerqPpojhAURQMyyAkxK26lEZLBHXRxNW5oxNFU7ASFt1XdJPYkGDwwCD1iTqTxycpDhXJH8tjxA3xXJpCfbJONBOl5/IerJTIkk30iGzXM/3IDX9rw/damxQNV5WxCsVTRcrZMkbEoHNHJ2bcpDxWJrU5xZabt9C+vX3WY5fjpz0Xn+3MxzS908+PizrduImVtoikIyQ2JDj0L4d4/jvPY5dtNu7dyOb9m0UurwJG1MAui2SGeHeczM7MHL+05MXLmvDMfvazn+XP//zPGRkZ4eqrr+aee+5h3759C97/q1/9Kh/60Ic4ceIEO3bs4JOf/CSvec1rlvRaF8oz+/nrP8/IoyOr9vwSiUQiWWVUppvBGh+qqGuN98TRLbEo6NXOjIhYIoqokEURtbFz0iHO9nBDwUpZRNuipPpTxDPxZvJA91XdjD01xgvff4HRp0ax8/Z0Ve0851B1VUSU/eIOLv+1yxl7amxOmsGuN+0CmDfpoPF68z1mofiuRqJC7nCOyliF/Mm8+IHDn6rHncrU1SM6ky9M4lXnfp1VU20uHIKIydItnURvgktvv5S9v7NXxoetU9bVAthXvvIV3va2t/G5z32O/fv3c/fdd/PVr36VI0eO0N09twbvwQcf5NZbb+Wuu+7ida97HV/60pf45Cc/yWOPPcaVV1551te7EGJWClmJRCJ5ETMzt7bVTAlRM2Gy7VXbSG9KM/bsGMVTRTRTI388j1N2FhayDbSpwgRDI5aJkdmdofuKboy4gVtxKQwWUDQFBYXAD0j3pZufa7xeanNqzmNimdi8xQrZQ9lmuYQZMxn62RCl0yV8xycMQ5EDrKp4tre0eMupAaxqioY2RRFCv/+mfl72kZdJQbsOWVcLYJ/+9Kf5rd/6Ld7+9rdz+eWX87nPfY5YLMbf/d3fzXv/v/zLv+QXfuEX+MM//EN2797Nxz72Ma677jruvffeC3zy+alN1KSQlUgkkhcjjTKGmVW3rSaEgADf9Rn++TBG3MB3fer5OvkTedyqe3YhC+CLKbFne5RHy3iOh5k0UTUVK2WR2Z0h+0yWsWfGyOzOYKUsVE3FTJr4ro9dEA1hMx/TdXkX1VyVw984LBrNGkcOQg5//TDVXJXM7gz5wTzVXFXYPwyRo6uoCnpCX15O+9SEW1XF83h10a52+OuzX1/y4qOlYtZxHB599FFuu+225m2qqnLbbbfx0EMPzfuYhx56aNb9AW6//fYF72/bNsVicdbHavK1//C1VX1+iUQikbSQtaiJfNFqVpuoidzf8Zqo5S07hMs58Aw7RXGgiF2wm59yig6BHxD4gch3nsIuCJ9qrDtGNVed9RhFUUhtTpE7lKMwUGjeXhgokDucI92Xxik6lIfLzWls4AVohkbgBvPaChY7u6qJ7GXf8dF0rZnDfPrnp2e9vuTFR0vFbC6Xw/d9enp6Zt3e09PDyMj8082RkZFl3f+uu+4inU43P/r6+lbm8AuQP5lf1eeXSCQSiWQWofCKhn4oCkKmGtzCIFzeRHLqrmEoPKuePS0mm79XmHN74AWYMZPAC2Z9DsQSl1f3sEvTItcu2Xh1DyNuCBuB40//kBBO+YhDmj7Y5RIGYdN2EAYhTsWZ9fqSFx8ttxmsNu9///spFArNj8HBwVV9vbYtbav6/BKJRCKRzEIRok3RhE9U1VVCX1yqX9Y2/9RdFUVBMzWRGjFF8/chc25XdRWn6qDq6qzPATgVR1QZJ63mbVbSQo/ouBUX3dLRTK352s1luCkv8LnQqDZu/N6Mm7NeX/Lio6ViNpPJoGkao6Ojs24fHR1lw4YN8z5mw4YNy7q/ZVmkUqlZH6vJm//xzav6/BKJRCJpIWsx6UkD3/WJdkTJ7MoQ7YziVl3MhImynAMr0x+p/hRWeloAminhhVU1FTNlNm+30hbRzijVsSqxTGzWY8IwpHiqSGa3iDFrkO5Pk9mVoTBYwEyZzSizwA1QdRXf9VENFT22jPRQBQI/AAU0U8P3piK7IgYbr9846/UlLz5aKmZN02Tv3r3cd999zduCIOC+++7jhhtumPcxN9xww6z7A3zve99b8P4XmmhHlA175xfWEolEIlnHNBa/GotgawEFVMTCU+/1vThlB83QiLRFaNvahhEzxGX7s6GJiahu6SR6Euim3rQs1At1codydF3ZRfeV3eQO5agX6gRegF200QwNKy0mwjMfkz2YJZaJseuNu2ZNiBVVYdebdhHLxMgdEt7ZWCaG7/oEboCiCIuEV/bQItrSvxZTFoUgCAjcAD2i031lN7vetEvmzb7IWRPRXHfccQef//zn2bdvH3fffTf//M//zOHDh+np6eFtb3sbmzZt4q677gJENNfLXvYyPvGJT/Da176WL3/5y3z84x9fU9FcIOO5JBKJZN2zxnNmVUNMSaPtUVJ9M3Jmd2fo3nOOObOv2cHlvzpPzuzuDLveuEDO7IzXm+8x55MzG8/E0SLagjmzmqUJATtfzuwvXMre35Y5s+uVdZUzC3Dvvfc2SxOuueYaPvOZz7B//34AXv7yl7N161a++MUvNu//1a9+lQ9+8IPN0oRPfepTa640AWQDmEQikSwJ2QAmG8BkA5jkDNadmL2QXEgxK5FIJBKJRCJZPuuqNEEikUgkEolEIjlXpJiVSCQSiUQikaxbpJiVSCQSiUQikaxbpJiVSCQSiUQikaxbpJiVSCQSiUQikaxbpJiVSCQSiUQikaxbpJiVSCQSiUQikaxbpJiVSCQSiUQikaxbpJiVSCQSiUQikaxbpJiVSCQSiUQikaxbpJiVSCQSiUQikaxbpJiVSCQSiUQikaxbpJiVSCQSiUQikaxb9FYf4EIThiEAxWKxxSeRSCQSiUQikcxHQ6c1dNtiXHRitlQqAdDX19fik0gkEolEIpFIFqNUKpFOpxe9jxIuRfK+iAiCgNOnT5NMJlEUZVVeo1gs0tfXx+DgIKlUalVeQ7J85PdlbSK/L2sT+X1Zm8jvy9pEfl9WnjAMKZVKbNy4EVVd3BV70U1mVVVl8+bNF+S1UqmU/I96DSK/L2sT+X1Zm8jvy9pEfl/WJvL7srKcbSLbQC6ASSQSiUQikUjWLVLMSiQSiUQikUjWLVLMrgKWZfGRj3wEy7JafRTJDOT3ZW0ivy9rE/l9WZvI78vaRH5fWstFtwAmkUgkEolEInnxICezEolEIpFIJJJ1ixSzEolEIpFIJJJ1ixSzEolEIpFIJJJ1ixSzEolEIpFIJJJ1ixSzK8xnP/tZtm7dSiQSYf/+/TzyyCOtPtJFzV133cVLXvISkskk3d3dvPGNb+TIkSOtPpbkDD7xiU+gKArvfe97W32Ui56hoSH+w3/4D3R2dhKNRtmzZw8///nPW32sixrf9/nQhz7Etm3biEajXHLJJXzsYx9bUme9ZGX58Y9/zOtf/3o2btyIoih84xvfmPX5MAz58Ic/TG9vL9FolNtuu42jR4+25rAXEVLMriBf+cpXuPPOO/nIRz7CY489xtVXX83tt9/O2NhYq4920XL//ffzjne8g4cffpjvfe97uK7Lq1/9aiqVSquPJpniZz/7GZ///Oe56qqrWn2Ui57JyUluuukmDMPg//yf/8PBgwf5r//1v9Le3t7qo13UfPKTn+Sv//qvuffeezl06BCf/OQn+dSnPsU999zT6qNddFQqFa6++mo++9nPzvv5T33qU3zmM5/hc5/7HAcOHCAej3P77bdTr9cv8EkvLmQ01wqyf/9+XvKSl3DvvfcCEAQBfX19vOtd7+J973tfi08nAchms3R3d3P//fdz6623tvo4Fz3lcpnrrruOv/qrv+JP//RPueaaa7j77rtbfayLlve973389Kc/5Sc/+UmrjyKZwete9zp6enr427/92+Ztb37zm4lGo/zjP/5jC092caMoCl//+td54xvfCIip7MaNG/n93/99/uAP/gCAQqFAT08PX/ziF/mN3/iNFp72xY2czK4QjuPw6KOPcttttzVvU1WV2267jYceeqiFJ5PMpFAoANDR0dHik0gA3vGOd/Da17521v9vJK3jW9/6Ftdffz2/+qu/Snd3N9deey1/8zd/0+pjXfTceOON3HfffTz33HMAPPnkkzzwwAP84i/+YotPJpnJ8ePHGRkZmfX3WTqdZv/+/VIHrDJ6qw/wYiGXy+H7Pj09PbNu7+np4fDhwy06lWQmQRDw3ve+l5tuuokrr7yy1ce56Pnyl7/MY489xs9+9rNWH0UyxbFjx/jrv/5r7rzzTj7wgQ/ws5/9jHe/+92Ypskdd9zR6uNdtLzvfe+jWCyya9cuNE3D933+7M/+jLe+9a2tPppkBiMjIwDz6oDG5ySrgxSzkouGd7zjHTzzzDM88MADrT7KRc/g4CDvec97+N73vkckEmn1cSRTBEHA9ddfz8c//nEArr32Wp555hk+97nPSTHbQv75n/+Zf/qnf+JLX/oSV1xxBU888QTvfe972bhxo/y+SCRIm8GKkclk0DSN0dHRWbePjo6yYcOGFp1K0uCd73wn//Zv/8YPf/hDNm/e3OrjXPQ8+uijjI2Ncd1116HrOrquc//99/OZz3wGXdfxfb/VR7wo6e3t5fLLL5912+7duxkYGGjRiSQAf/iHf8j73vc+fuM3foM9e/bwm7/5m/ze7/0ed911V6uPJplB4996qQMuPFLMrhCmabJ3717uu+++5m1BEHDfffdxww03tPBkFzdhGPLOd76Tr3/96/zgBz9g27ZtrT6SBHjlK1/J008/zRNPPNH8uP7663nrW9/KE088gaZprT7iRclNN900J7ruueeeY8uWLS06kQSgWq2iqrP/udY0jSAIWnQiyXxs27aNDRs2zNIBxWKRAwcOSB2wykibwQpy5513cscdd3D99dezb98+7r77biqVCm9/+9tbfbSLlne84x186Utf4pvf/CbJZLLpW0qn00Sj0Raf7uIlmUzO8S3H43E6Ozuln7mF/N7v/R433ngjH//4x/m1X/s1HnnkEb7whS/whS98odVHu6h5/etfz5/92Z/R39/PFVdcweOPP86nP/1p/uN//I+tPtpFR7lc5vnnn2/++fjx4zzxxBN0dHTQ39/Pe9/7Xv70T/+UHTt2sG3bNj70oQ+xcePGZuKBZJUIJSvKPffcE/b394emaYb79u0LH3744VYf6aIGmPfj7//+71t9NMkZvOxlLwvf8573tPoYFz3/+q//Gl555ZWhZVnhrl27wi984QutPtJFT7FYDN/znveE/f39YSQSCbdv3x7+l//yX0Lbtlt9tIuOH/7wh/P+m3LHHXeEYRiGQRCEH/rQh8Kenp7Qsqzwla98ZXjkyJHWHvoiQObMSiQSiUQi+f+3d+8xVZd/HMDf36NwDnAE8YAKgiCeINRADazE5DaiRHIuxRw6akwrRUhnSstSKzJHbN0WTgeCyoQyvBRhgHCIq+C4yTXwMmsHhlO8cBfO5/dH4/vzKxexFDrr89rOH9/n+nm++MfHh+c5MKa3+MwsY4wxxhjTW5zMMsYYY4wxvcXJLGOMMcYY01uczDLGGGOMMb3FySxjjDHGGNNbnMwyxhhjjDG9xcksY4wxxhjTW5zMMsYYY4wxvcXJLGPsX0sQBJw6dWrU7d94441//Gcjr169CkEQUFFR8Y/G+Tv27NmD+fPnj/m8+iQuLg4vvfSS+Pw4fuZDef311xETE/PYx2WMPX6czDLGxlxLSwsiIiKgVquhUCgwbdo0eHh4IDY2Fp2dneMd3qgdP34cEyZMwObNmx+571CJ+vbt23Hu3LnHFN3QEhISIAgCBEGATCaDjY0N3nzzTbS2tj7ReR+H7u5ufPjhh9i9e/eo2tfX10MQBBQXF0vKn3/+eSgUCnR3d0vGVigUiIuLAwDs2rULUVFRuH379uNbAGPsieBkljE2pi5fvowFCxYgIyMDn332GcrLy1FUVIQdO3bg559/RlZW1niHOGpxcXHYsWMHjh8/LkmM/i6lUgmVSvUYIhuZqakpmpub8eeff+LQoUNIT0/H+vXrn/i8o0FE6OvrG7LuxIkTMDU1hYeHx6jGevrppzF9+nRoNBqx7O7duygrK4OlpaUkyS0qKkJPTw98fHwAAPPmzcPs2bNx7Nixv78YxtiY4GSWMTamNm3ahIkTJ+LChQsICgqCs7MzHBwcsGLFCqSlpSEwMHDYvhcvXoSPjw+MjIygUqmwceNGtLe3D2q3d+9eWFpawtTUFG+//TZ6e3vFurNnz2LJkiWYPHkyVCoVli9fjkuXLj3yOq5cuYLCwkJERkbC0dERqampg9rEx8dj7ty5kMvlsLKyQlhYGADA3t4eALBy5UoIgiA+33/MICMjAwqFArdu3ZKMGRERISZcAJCfn48XX3wRRkZGsLW1RXh4ODo6OkaMXRAETJ8+HdbW1njllVcQHh6OrKwsdHV1QafT4eOPP4aNjQ3kcjnmz5+Ps2fPin1XrVolrgMA3n33XQiCgPr6egBAb28vTExMxP+U6HQ67Nu3D7NmzYKRkRFcXV1x4sQJsb9Go4EgCEhPT8ezzz4LuVyO/Pz8IeNOTk4e8d8HAJSWlsLS0hL79+8HAHh7e0uS2fz8fDg6OiIwMFBSrtFoYGdnh1mzZollgYGBSE5OHnE+xtj442SWMTZmbty4gYyMDGzevBkmJiZDthEEYcjyjo4O+Pv7w9zcHKWlpfjhhx+QlZUlSawA4Ny5c6irq4NGo8Hx48eRmpqKvXv3SsbZtm0bLly4gHPnzkEmk2HlypXQ6XSPtJbDhw8jICAAZmZmWLdunfjr6QGxsbHYvHkzNm7ciIsXL+LMmTNQq9UA/kq4BsZobm4Wn+/n6+uLyZMn48cffxTL+vv7kZKSguDgYADApUuX8PLLL+O1115DVVUVUlJSkJ+fP+idPIyRkRF0Oh36+vrw1VdfISYmBl988QWqqqrg7++PV199FY2NjQAAT09PSRKYm5sLCwsLsay0tBT37t3D4sWLAQD79u3DkSNHcODAAdTU1GDr1q1Yt24dcnNzJTFERkbi888/R11dHVxcXIaMMz8/H25ubsOuIzs7G35+foiKisLOnTsB/JXM5ufni7u9OTk58PLygqenJ3JycsS+OTk58Pb2loy3aNEilJSUoKenZxRvkTE2bogxxsZIcXExAaDU1FRJuUqlIhMTEzIxMaEdO3aI5QDo5MmTRER08OBBMjc3p/b2drE+LS2NZDIZtbS0EBFRSEgITZkyhTo6OsQ2sbGxpFQqqb+/f8iYrl+/TgDo4sWLRER05coVAkDl5eXDrqO/v59sbW3p1KlT4hiGhoZ0+fJlsY21tTV98MEHw45x/9oG7N69m1xdXcXniIgI8vHxEZ9//fVXksvl1NbWRkREoaGhtHHjRskYeXl5JJPJqKura8h5Dx8+TGZmZuLz77//To6OjuTm5ibGHRUVJenj7u5OmzZtIiKiqqoqEgSBWltb6ebNm2RoaEiffPIJrVmzhoiIPv30U1q8eDEREXV3d5OxsTEVFhZKxgsNDaW1a9cSEVFOTg4BEN/lcNra2ggA/fbbb5LykJAQWrFiBaWmppJSqaTk5GRJfWNjIwEQY3B3d6fvv/+etFotyeVy6urqos7OTpLL5ZSYmCjpW1lZSQDo6tWrI8bGGBtfvDPLGBt3JSUlqKiowNy5c4fdBaurq4Orq6tkR9fDwwM6nQ4NDQ1imaurK4yNjcXnF154Ae3t7fjjjz8AAI2NjVi7di0cHBxgamoq/or/2rVro443MzMTHR0dWLZsGQDAwsICfn5+iI+PBwC0trZCq9XC19d31GMOJTg4GBqNBlqtFgCQlJSEgIAATJ48GQBQWVmJhIQEKJVK8ePv7w+dTocrV64MO+7t27ehVCphbGwMJycnTJs2DUlJSbhz5w60Wu2gM6keHh6oq6sD8NdZ0ilTpiA3Nxd5eXlYsGABli9fLu605ubmwsvLCwDQ1NSEzs5O+Pn5SWI8cuTIoKMdI+24AkBXVxcAQKFQDKo7f/48Vq9ejaNHj2LNmjWSOrVaDRsbG2g0Gty5cwfl5eXw9PSElZUVZs6ciaKiIvG87IM7s0ZGRgCgV5cSGfsvmjjeATDG/jvUajUEQZAknwDg4OAA4P/Jw5MUGBgIOzs7HDp0CNbW1tDpdJg3b57kXO3DxMXF4ebNm5J4dTodqqqqsHfv3se2Dnd3d8yePRvJycl45513cPLkSSQkJIj17e3teOuttxAeHj6o78yZM4cdd9KkSSgrK4NMJoOVlZUY7507dx4akyAIWLp0KTQaDeRyOby8vODi4oKenh5UV1ejsLAQ27dvF+MDgLS0NMyYMUMyjlwulzwPd+xkgEqlgiAIaGtrG1Q3e/ZsqFQqxMfHIyAgAAYGBpJ6Ly8v5OTkwMXFBU899RSmTp0KAOJRAyKCWq2Gra2tpN/NmzcBAJaWlg97LYyxccQ7s4yxMaNSqeDn54dvv/32oZeUHuTs7IzKykpJv4KCAshkMjg5OYlllZWV4i4eABQXF0OpVMLW1hY3btxAQ0MDdu3aBV9fXzg7Ow+ZHI3kxo0bOH36NJKTk1FRUSF+ysvL0dbWhoyMDEyaNAn29vYjfs2WgYEB+vv7HzpfcHAwkpKS8NNPP0EmkyEgIECsW7hwIWpra6FWqwd9DA0Nhx1TJpNBrVbDwcFBknibmprC2toaBQUFkvYFBQWYM2eO+Dxwblaj0cDLywsymQxLly5FdHQ0enp6xJ3dOXPmQC6X49q1a4PiezBxfBhDQ0PMmTMHtbW1g+osLCyQnZ2NpqYmBAUF4d69e5J6b29vFBYWIjMzU9w1BiAm5RqNZtCuLABUV1fDxsYGFhYWjxQrY2xscTLLGBtT3333Hfr6+uDm5oaUlBTU1dWhoaEBx44dQ319PSZMmDBkv+DgYCgUCoSEhKC6uho5OTnYsmUL1q9fj2nTpontent7ERoaitraWvzyyy/YvXs3wsLCIJPJYG5uDpVKhYMHD6KpqQnZ2dnYtm3bI8V/9OhRqFQqBAUFYd68eeLH1dUVy5YtEy+C7dmzBzExMfj666/R2NiIsrIyfPPNN+I4A8luS0vLiAl1cHAwysrKEBUVhVWrVkl2NHfu3InCwkKEhYWhoqICjY2NOH369CNfALvfe++9h/379yMlJQUNDQ2IjIxERUUFIiIixDZeXl6ora1FTU0NlixZIpYlJSXBzc1N3GWdNGkStm/fjq1btyIxMRGXLl0S30NiYuIjx+bv7z/sNx1MnToV2dnZqK+vx9q1ayVf7+Xt7Y2Ojg7Ex8fD09NTLPf09MT58+dRUlIyZDKbl5cn+QMNjLF/qfE+tMsY++/RarUUFhZGs2bNIgMDA1IqlbRo0SKKjo6WXN7CA5ekqqqqyNvbmxQKBU2ZMoU2bNhAd+/eFesHLgN99NFHpFKpSKlU0oYNG6i7u1tsk5mZSc7OziSXy8nFxYU0Go1knoddAHvmmWfEy1APSklJIUNDQ7p+/ToRER04cICcnJzIwMCArKysaMuWLWLbM2fOkFqtpokTJ5KdnR0RDb4ANmDRokUEgLKzswfVlZSUkJ+fHymVSjIxMSEXF5dBF7ju9+AFsAf19/fTnj17aMaMGWRgYECurq6Unp4+qI25uTk999xzYll5eTkBoMjISElbnU5HX375pfgeLC0tyd/fn3Jzc4no/xfABi61jaSmpoaMjIzo1q1bYtnAz3yAVqslR0dHCgoKor6+PrHczs6OAFBzc7NkTHt7ewJAWq1WUt7V1UVmZmZUVFT00LgYY+NLICIav1SaMcYYG73Vq1dj4cKFeP/995/oPLGxsTh58iQyMjKe6DyMsX+OjxkwxhjTG9HR0VAqlU98HgMDA8mxEMbYvxfvzDLGGGOMMb3FO7OMMcYYY0xvcTLLGGOMMcb0FiezjDHGGGNMb3EyyxhjjDHG9BYns4wxxhhjTG9xMssYY4wxxvQWJ7OMMcYYY0xvcTLLGGOMMcb0FiezjDHGGGNMb/0PND0qCH1UMWk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0375" y="3316545"/>
            <a:ext cx="7921625" cy="27207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16999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685800"/>
            <a:ext cx="8534400" cy="1415772"/>
          </a:xfrm>
          <a:prstGeom prst="rect">
            <a:avLst/>
          </a:prstGeom>
          <a:noFill/>
        </p:spPr>
        <p:txBody>
          <a:bodyPr wrap="square" rtlCol="0">
            <a:spAutoFit/>
          </a:bodyPr>
          <a:lstStyle/>
          <a:p>
            <a:pPr marL="285750" indent="-285750">
              <a:buFont typeface="Wingdings" pitchFamily="2" charset="2"/>
              <a:buChar char="v"/>
            </a:pPr>
            <a:r>
              <a:rPr lang="en-US" sz="1600" b="1" u="sng" dirty="0" smtClean="0"/>
              <a:t>Bar </a:t>
            </a:r>
            <a:r>
              <a:rPr lang="en-US" sz="1600" b="1" u="sng" dirty="0"/>
              <a:t>Chart</a:t>
            </a:r>
            <a:r>
              <a:rPr lang="en-US" sz="1600" dirty="0"/>
              <a:t> : Here this bar chart visualizes the relative contribution of each sub-meter to the total consumption.</a:t>
            </a:r>
          </a:p>
          <a:p>
            <a:r>
              <a:rPr lang="en-US" sz="1600" b="1" dirty="0" smtClean="0"/>
              <a:t>     </a:t>
            </a:r>
            <a:r>
              <a:rPr lang="en-US" b="1" u="sng" dirty="0" smtClean="0"/>
              <a:t>Observation</a:t>
            </a:r>
            <a:endParaRPr lang="en-US" u="sng" dirty="0"/>
          </a:p>
          <a:p>
            <a:r>
              <a:rPr lang="en-US" sz="1600" dirty="0" smtClean="0"/>
              <a:t>    -&gt; </a:t>
            </a:r>
            <a:r>
              <a:rPr lang="en-US" sz="1600" dirty="0"/>
              <a:t>Here in the below plot the Sub Metering 3 has high power </a:t>
            </a:r>
            <a:r>
              <a:rPr lang="en-US" sz="1600" dirty="0" smtClean="0"/>
              <a:t> consumption</a:t>
            </a:r>
            <a:r>
              <a:rPr lang="en-US" dirty="0"/>
              <a:t>.</a:t>
            </a:r>
          </a:p>
          <a:p>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2286000"/>
            <a:ext cx="8153400" cy="381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5927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0" y="457200"/>
            <a:ext cx="7696200" cy="2308324"/>
          </a:xfrm>
          <a:prstGeom prst="rect">
            <a:avLst/>
          </a:prstGeom>
        </p:spPr>
        <p:txBody>
          <a:bodyPr wrap="square">
            <a:spAutoFit/>
          </a:bodyPr>
          <a:lstStyle/>
          <a:p>
            <a:pPr marL="285750" indent="-285750">
              <a:buFont typeface="Wingdings" pitchFamily="2" charset="2"/>
              <a:buChar char="v"/>
            </a:pPr>
            <a:r>
              <a:rPr lang="en-US" b="1" u="sng" dirty="0"/>
              <a:t>Histogram</a:t>
            </a:r>
            <a:r>
              <a:rPr lang="en-US" u="sng" dirty="0"/>
              <a:t> </a:t>
            </a:r>
            <a:r>
              <a:rPr lang="en-US" dirty="0"/>
              <a:t>: A histogram shows the distribution of  </a:t>
            </a:r>
            <a:r>
              <a:rPr lang="en-US" dirty="0" smtClean="0"/>
              <a:t>Global reactive power  </a:t>
            </a:r>
            <a:r>
              <a:rPr lang="en-US" dirty="0"/>
              <a:t>, revealing typical values and any skew ness. </a:t>
            </a:r>
          </a:p>
          <a:p>
            <a:r>
              <a:rPr lang="en-US" b="1" dirty="0"/>
              <a:t> </a:t>
            </a:r>
            <a:r>
              <a:rPr lang="en-US" b="1" dirty="0" smtClean="0"/>
              <a:t>   </a:t>
            </a:r>
            <a:r>
              <a:rPr lang="en-US" b="1" u="sng" dirty="0" smtClean="0"/>
              <a:t>Observation</a:t>
            </a:r>
            <a:endParaRPr lang="en-US" u="sng" dirty="0"/>
          </a:p>
          <a:p>
            <a:r>
              <a:rPr lang="en-US" dirty="0"/>
              <a:t>-&gt; The distribution of Global Reactive Power is highly skewed to the right, with most values concentrated at the low end.</a:t>
            </a:r>
          </a:p>
          <a:p>
            <a:r>
              <a:rPr lang="en-US" dirty="0"/>
              <a:t>-&gt;This positive skew ness indicates that the system generally consumes low reactive power, suggesting efficient power usage.</a:t>
            </a:r>
          </a:p>
          <a:p>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2971800"/>
            <a:ext cx="7086600" cy="2743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810446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1430</TotalTime>
  <Words>1421</Words>
  <Application>Microsoft Office PowerPoint</Application>
  <PresentationFormat>On-screen Show (4:3)</PresentationFormat>
  <Paragraphs>277</Paragraphs>
  <Slides>43</Slides>
  <Notes>0</Notes>
  <HiddenSlides>0</HiddenSlides>
  <MMClips>0</MMClips>
  <ScaleCrop>false</ScaleCrop>
  <HeadingPairs>
    <vt:vector size="4" baseType="variant">
      <vt:variant>
        <vt:lpstr>Theme</vt:lpstr>
      </vt:variant>
      <vt:variant>
        <vt:i4>1</vt:i4>
      </vt:variant>
      <vt:variant>
        <vt:lpstr>Slide Titles</vt:lpstr>
      </vt:variant>
      <vt:variant>
        <vt:i4>43</vt:i4>
      </vt:variant>
    </vt:vector>
  </HeadingPairs>
  <TitlesOfParts>
    <vt:vector size="44" baseType="lpstr">
      <vt:lpstr>Oriel</vt:lpstr>
      <vt:lpstr>Energy Consumption and Prediction</vt:lpstr>
      <vt:lpstr>Agenda</vt:lpstr>
      <vt:lpstr>Overview</vt:lpstr>
      <vt:lpstr>Know the Data</vt:lpstr>
      <vt:lpstr>Clean and Prep</vt:lpstr>
      <vt:lpstr>See the Story</vt:lpstr>
      <vt:lpstr>PowerPoint Presentation</vt:lpstr>
      <vt:lpstr>PowerPoint Presentation</vt:lpstr>
      <vt:lpstr>PowerPoint Presentation</vt:lpstr>
      <vt:lpstr>PowerPoint Presentation</vt:lpstr>
      <vt:lpstr>PowerPoint Presentation</vt:lpstr>
      <vt:lpstr>PowerPoint Presentation</vt:lpstr>
      <vt:lpstr>Smart Features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Energy Consumption and Prediction</dc:title>
  <dc:creator>Windows User</dc:creator>
  <cp:lastModifiedBy>Windows User</cp:lastModifiedBy>
  <cp:revision>40</cp:revision>
  <dcterms:created xsi:type="dcterms:W3CDTF">2024-11-23T13:36:04Z</dcterms:created>
  <dcterms:modified xsi:type="dcterms:W3CDTF">2024-11-27T08:51:49Z</dcterms:modified>
</cp:coreProperties>
</file>

<file path=docProps/thumbnail.jpeg>
</file>